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3"/>
  </p:notesMasterIdLst>
  <p:sldIdLst>
    <p:sldId id="256" r:id="rId2"/>
    <p:sldId id="257" r:id="rId3"/>
    <p:sldId id="295" r:id="rId4"/>
    <p:sldId id="296" r:id="rId5"/>
    <p:sldId id="339" r:id="rId6"/>
    <p:sldId id="297" r:id="rId7"/>
    <p:sldId id="340" r:id="rId8"/>
    <p:sldId id="362" r:id="rId9"/>
    <p:sldId id="341" r:id="rId10"/>
    <p:sldId id="357" r:id="rId11"/>
    <p:sldId id="342" r:id="rId12"/>
    <p:sldId id="343" r:id="rId13"/>
    <p:sldId id="344" r:id="rId14"/>
    <p:sldId id="345" r:id="rId15"/>
    <p:sldId id="346" r:id="rId16"/>
    <p:sldId id="347" r:id="rId17"/>
    <p:sldId id="360" r:id="rId18"/>
    <p:sldId id="348" r:id="rId19"/>
    <p:sldId id="349" r:id="rId20"/>
    <p:sldId id="350" r:id="rId21"/>
    <p:sldId id="351" r:id="rId22"/>
    <p:sldId id="352" r:id="rId23"/>
    <p:sldId id="353" r:id="rId24"/>
    <p:sldId id="354" r:id="rId25"/>
    <p:sldId id="355" r:id="rId26"/>
    <p:sldId id="356" r:id="rId27"/>
    <p:sldId id="358" r:id="rId28"/>
    <p:sldId id="309" r:id="rId29"/>
    <p:sldId id="363" r:id="rId30"/>
    <p:sldId id="310" r:id="rId31"/>
    <p:sldId id="359" r:id="rId32"/>
  </p:sldIdLst>
  <p:sldSz cx="12192000" cy="6858000"/>
  <p:notesSz cx="7010400" cy="92964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Secțiune implicită" id="{166A5D46-E5D9-4A42-8DD6-DCE85EA70C1E}">
          <p14:sldIdLst>
            <p14:sldId id="256"/>
            <p14:sldId id="257"/>
            <p14:sldId id="295"/>
            <p14:sldId id="296"/>
            <p14:sldId id="339"/>
            <p14:sldId id="297"/>
            <p14:sldId id="340"/>
            <p14:sldId id="362"/>
            <p14:sldId id="341"/>
            <p14:sldId id="357"/>
            <p14:sldId id="342"/>
            <p14:sldId id="343"/>
            <p14:sldId id="344"/>
            <p14:sldId id="345"/>
            <p14:sldId id="346"/>
            <p14:sldId id="347"/>
            <p14:sldId id="360"/>
            <p14:sldId id="348"/>
            <p14:sldId id="349"/>
            <p14:sldId id="350"/>
            <p14:sldId id="351"/>
            <p14:sldId id="352"/>
            <p14:sldId id="353"/>
            <p14:sldId id="354"/>
            <p14:sldId id="355"/>
            <p14:sldId id="356"/>
            <p14:sldId id="358"/>
            <p14:sldId id="309"/>
            <p14:sldId id="363"/>
            <p14:sldId id="310"/>
            <p14:sldId id="35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F14EBC4-DD39-4CAD-8485-53D3B301FDC1}">
  <a:tblStyle styleId="{BF14EBC4-DD39-4CAD-8485-53D3B301FDC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86" autoAdjust="0"/>
    <p:restoredTop sz="93474" autoAdjust="0"/>
  </p:normalViewPr>
  <p:slideViewPr>
    <p:cSldViewPr snapToGrid="0">
      <p:cViewPr varScale="1">
        <p:scale>
          <a:sx n="67" d="100"/>
          <a:sy n="67" d="100"/>
        </p:scale>
        <p:origin x="846" y="72"/>
      </p:cViewPr>
      <p:guideLst>
        <p:guide orient="horz" pos="2160"/>
        <p:guide pos="3840"/>
      </p:guideLst>
    </p:cSldViewPr>
  </p:slideViewPr>
  <p:notesTextViewPr>
    <p:cViewPr>
      <p:scale>
        <a:sx n="50" d="100"/>
        <a:sy n="5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hyperlink" Target="Taxonomia%20revizuit&#259;.pdf" TargetMode="External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hyperlink" Target="Taxonomia%20revizuit&#259;.pdf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C18041-6A4E-40B1-989F-CFEE6C404B0C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018F4FB8-EA53-453E-BB37-FCC9839B944E}">
      <dgm:prSet/>
      <dgm:spPr/>
      <dgm:t>
        <a:bodyPr/>
        <a:lstStyle/>
        <a:p>
          <a:r>
            <a:rPr lang="ro-RO" b="1" i="1"/>
            <a:t>Temă de reflecție</a:t>
          </a:r>
          <a:endParaRPr lang="en-US"/>
        </a:p>
      </dgm:t>
    </dgm:pt>
    <dgm:pt modelId="{C473817F-8936-4574-A4ED-6F17B6D7A51B}" type="parTrans" cxnId="{F57CF05A-5C59-44F6-9C9D-E7670BAF8BA4}">
      <dgm:prSet/>
      <dgm:spPr/>
      <dgm:t>
        <a:bodyPr/>
        <a:lstStyle/>
        <a:p>
          <a:endParaRPr lang="en-US"/>
        </a:p>
      </dgm:t>
    </dgm:pt>
    <dgm:pt modelId="{DA28DDA8-8750-42E4-A6CE-DA4C9D04D468}" type="sibTrans" cxnId="{F57CF05A-5C59-44F6-9C9D-E7670BAF8BA4}">
      <dgm:prSet/>
      <dgm:spPr/>
      <dgm:t>
        <a:bodyPr/>
        <a:lstStyle/>
        <a:p>
          <a:endParaRPr lang="en-US"/>
        </a:p>
      </dgm:t>
    </dgm:pt>
    <dgm:pt modelId="{D3C0A537-0DD5-43C6-9970-BB6A245E4E3D}">
      <dgm:prSet/>
      <dgm:spPr/>
      <dgm:t>
        <a:bodyPr/>
        <a:lstStyle/>
        <a:p>
          <a:r>
            <a:rPr lang="ro-RO"/>
            <a:t>Aduceți-vă aminte de </a:t>
          </a:r>
          <a:r>
            <a:rPr lang="it-IT"/>
            <a:t>mitul lui Procust</a:t>
          </a:r>
          <a:r>
            <a:rPr lang="ro-RO"/>
            <a:t>.</a:t>
          </a:r>
          <a:endParaRPr lang="en-US"/>
        </a:p>
      </dgm:t>
    </dgm:pt>
    <dgm:pt modelId="{2BDA3C03-8FE3-4032-BFE2-E80CFC01D1F9}" type="parTrans" cxnId="{E03DA54F-0251-413D-878A-317661F0DD5B}">
      <dgm:prSet/>
      <dgm:spPr/>
      <dgm:t>
        <a:bodyPr/>
        <a:lstStyle/>
        <a:p>
          <a:endParaRPr lang="en-US"/>
        </a:p>
      </dgm:t>
    </dgm:pt>
    <dgm:pt modelId="{74916C0F-48AF-428C-A35C-332781BF744E}" type="sibTrans" cxnId="{E03DA54F-0251-413D-878A-317661F0DD5B}">
      <dgm:prSet/>
      <dgm:spPr/>
      <dgm:t>
        <a:bodyPr/>
        <a:lstStyle/>
        <a:p>
          <a:endParaRPr lang="en-US"/>
        </a:p>
      </dgm:t>
    </dgm:pt>
    <dgm:pt modelId="{E79E3B3C-DBCB-44BF-A741-FBFA24818A3F}">
      <dgm:prSet/>
      <dgm:spPr/>
      <dgm:t>
        <a:bodyPr/>
        <a:lstStyle/>
        <a:p>
          <a:r>
            <a:rPr lang="it-IT" i="1"/>
            <a:t>De ce este nevoie de adaptarea formelor și instrumentelor de evaluare în funcție de particularitățile individuale ale elevilor, în așa fel încât să atingă standardele minimale de performanță?</a:t>
          </a:r>
          <a:endParaRPr lang="en-US"/>
        </a:p>
      </dgm:t>
    </dgm:pt>
    <dgm:pt modelId="{A0984579-C642-4DD9-8AE5-FC5DE6F25DC8}" type="parTrans" cxnId="{0B7A2538-FEFD-4771-A7D6-9BCE2F84DA99}">
      <dgm:prSet/>
      <dgm:spPr/>
      <dgm:t>
        <a:bodyPr/>
        <a:lstStyle/>
        <a:p>
          <a:endParaRPr lang="en-US"/>
        </a:p>
      </dgm:t>
    </dgm:pt>
    <dgm:pt modelId="{FCC5DD86-BDC9-4F7C-B268-07D609E03120}" type="sibTrans" cxnId="{0B7A2538-FEFD-4771-A7D6-9BCE2F84DA99}">
      <dgm:prSet/>
      <dgm:spPr/>
      <dgm:t>
        <a:bodyPr/>
        <a:lstStyle/>
        <a:p>
          <a:endParaRPr lang="en-US"/>
        </a:p>
      </dgm:t>
    </dgm:pt>
    <dgm:pt modelId="{1AFBFA58-242B-4193-9EC0-28935CCA90E8}" type="pres">
      <dgm:prSet presAssocID="{13C18041-6A4E-40B1-989F-CFEE6C404B0C}" presName="root" presStyleCnt="0">
        <dgm:presLayoutVars>
          <dgm:dir/>
          <dgm:resizeHandles val="exact"/>
        </dgm:presLayoutVars>
      </dgm:prSet>
      <dgm:spPr/>
    </dgm:pt>
    <dgm:pt modelId="{39930369-8960-4E57-90E8-39CC2BBF12D5}" type="pres">
      <dgm:prSet presAssocID="{018F4FB8-EA53-453E-BB37-FCC9839B944E}" presName="compNode" presStyleCnt="0"/>
      <dgm:spPr/>
    </dgm:pt>
    <dgm:pt modelId="{53B9A8D6-796F-4FD4-90A2-104644BF58BC}" type="pres">
      <dgm:prSet presAssocID="{018F4FB8-EA53-453E-BB37-FCC9839B944E}" presName="bgRect" presStyleLbl="bgShp" presStyleIdx="0" presStyleCnt="3"/>
      <dgm:spPr/>
    </dgm:pt>
    <dgm:pt modelId="{EC4BFDF0-81CD-4E2E-8212-A88285686BC5}" type="pres">
      <dgm:prSet presAssocID="{018F4FB8-EA53-453E-BB37-FCC9839B944E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og"/>
        </a:ext>
      </dgm:extLst>
    </dgm:pt>
    <dgm:pt modelId="{E7BF4D28-DF9B-485B-AFF4-1DEE1B04B75C}" type="pres">
      <dgm:prSet presAssocID="{018F4FB8-EA53-453E-BB37-FCC9839B944E}" presName="spaceRect" presStyleCnt="0"/>
      <dgm:spPr/>
    </dgm:pt>
    <dgm:pt modelId="{504FC823-2FAD-4FD8-A6BE-3EB060AFA49B}" type="pres">
      <dgm:prSet presAssocID="{018F4FB8-EA53-453E-BB37-FCC9839B944E}" presName="parTx" presStyleLbl="revTx" presStyleIdx="0" presStyleCnt="3">
        <dgm:presLayoutVars>
          <dgm:chMax val="0"/>
          <dgm:chPref val="0"/>
        </dgm:presLayoutVars>
      </dgm:prSet>
      <dgm:spPr/>
    </dgm:pt>
    <dgm:pt modelId="{0E8D62C1-6ED0-4D82-8D00-0ECF84BF352F}" type="pres">
      <dgm:prSet presAssocID="{DA28DDA8-8750-42E4-A6CE-DA4C9D04D468}" presName="sibTrans" presStyleCnt="0"/>
      <dgm:spPr/>
    </dgm:pt>
    <dgm:pt modelId="{5A9B809C-0407-428F-B05D-C8E35C5B53CD}" type="pres">
      <dgm:prSet presAssocID="{D3C0A537-0DD5-43C6-9970-BB6A245E4E3D}" presName="compNode" presStyleCnt="0"/>
      <dgm:spPr/>
    </dgm:pt>
    <dgm:pt modelId="{D3E443DA-F0BC-4A4B-A0D3-43323BB549FC}" type="pres">
      <dgm:prSet presAssocID="{D3C0A537-0DD5-43C6-9970-BB6A245E4E3D}" presName="bgRect" presStyleLbl="bgShp" presStyleIdx="1" presStyleCnt="3"/>
      <dgm:spPr/>
    </dgm:pt>
    <dgm:pt modelId="{94F58B1E-4247-4093-A13A-1AE947FAED5A}" type="pres">
      <dgm:prSet presAssocID="{D3C0A537-0DD5-43C6-9970-BB6A245E4E3D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ingerprint"/>
        </a:ext>
      </dgm:extLst>
    </dgm:pt>
    <dgm:pt modelId="{0C68F302-C2EA-45EB-ADF5-7BE047FD25CE}" type="pres">
      <dgm:prSet presAssocID="{D3C0A537-0DD5-43C6-9970-BB6A245E4E3D}" presName="spaceRect" presStyleCnt="0"/>
      <dgm:spPr/>
    </dgm:pt>
    <dgm:pt modelId="{474CAE1F-92E4-4D8C-ACD0-3A86331AC8AE}" type="pres">
      <dgm:prSet presAssocID="{D3C0A537-0DD5-43C6-9970-BB6A245E4E3D}" presName="parTx" presStyleLbl="revTx" presStyleIdx="1" presStyleCnt="3">
        <dgm:presLayoutVars>
          <dgm:chMax val="0"/>
          <dgm:chPref val="0"/>
        </dgm:presLayoutVars>
      </dgm:prSet>
      <dgm:spPr/>
    </dgm:pt>
    <dgm:pt modelId="{9CF098D6-922A-4477-8680-21221C0D81EC}" type="pres">
      <dgm:prSet presAssocID="{74916C0F-48AF-428C-A35C-332781BF744E}" presName="sibTrans" presStyleCnt="0"/>
      <dgm:spPr/>
    </dgm:pt>
    <dgm:pt modelId="{96A41FD5-268A-4D3D-B7A2-7607B0CB6236}" type="pres">
      <dgm:prSet presAssocID="{E79E3B3C-DBCB-44BF-A741-FBFA24818A3F}" presName="compNode" presStyleCnt="0"/>
      <dgm:spPr/>
    </dgm:pt>
    <dgm:pt modelId="{C6B2844D-1831-4A11-9821-FA9F7A00A35E}" type="pres">
      <dgm:prSet presAssocID="{E79E3B3C-DBCB-44BF-A741-FBFA24818A3F}" presName="bgRect" presStyleLbl="bgShp" presStyleIdx="2" presStyleCnt="3"/>
      <dgm:spPr/>
    </dgm:pt>
    <dgm:pt modelId="{0D196BF8-6D5B-4611-B19F-F9E067469503}" type="pres">
      <dgm:prSet presAssocID="{E79E3B3C-DBCB-44BF-A741-FBFA24818A3F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rror"/>
        </a:ext>
      </dgm:extLst>
    </dgm:pt>
    <dgm:pt modelId="{7264AD0C-43E3-472F-88AB-885150E2A4B6}" type="pres">
      <dgm:prSet presAssocID="{E79E3B3C-DBCB-44BF-A741-FBFA24818A3F}" presName="spaceRect" presStyleCnt="0"/>
      <dgm:spPr/>
    </dgm:pt>
    <dgm:pt modelId="{2E713E93-E84C-4D4A-B899-7A72BF0EC9C8}" type="pres">
      <dgm:prSet presAssocID="{E79E3B3C-DBCB-44BF-A741-FBFA24818A3F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F2CE1135-CDCB-42A6-B427-E65DA11CB267}" type="presOf" srcId="{E79E3B3C-DBCB-44BF-A741-FBFA24818A3F}" destId="{2E713E93-E84C-4D4A-B899-7A72BF0EC9C8}" srcOrd="0" destOrd="0" presId="urn:microsoft.com/office/officeart/2018/2/layout/IconVerticalSolidList"/>
    <dgm:cxn modelId="{0B7A2538-FEFD-4771-A7D6-9BCE2F84DA99}" srcId="{13C18041-6A4E-40B1-989F-CFEE6C404B0C}" destId="{E79E3B3C-DBCB-44BF-A741-FBFA24818A3F}" srcOrd="2" destOrd="0" parTransId="{A0984579-C642-4DD9-8AE5-FC5DE6F25DC8}" sibTransId="{FCC5DD86-BDC9-4F7C-B268-07D609E03120}"/>
    <dgm:cxn modelId="{C19FFF3E-3F60-4471-8BEA-548414B11D93}" type="presOf" srcId="{018F4FB8-EA53-453E-BB37-FCC9839B944E}" destId="{504FC823-2FAD-4FD8-A6BE-3EB060AFA49B}" srcOrd="0" destOrd="0" presId="urn:microsoft.com/office/officeart/2018/2/layout/IconVerticalSolidList"/>
    <dgm:cxn modelId="{E03DA54F-0251-413D-878A-317661F0DD5B}" srcId="{13C18041-6A4E-40B1-989F-CFEE6C404B0C}" destId="{D3C0A537-0DD5-43C6-9970-BB6A245E4E3D}" srcOrd="1" destOrd="0" parTransId="{2BDA3C03-8FE3-4032-BFE2-E80CFC01D1F9}" sibTransId="{74916C0F-48AF-428C-A35C-332781BF744E}"/>
    <dgm:cxn modelId="{F57CF05A-5C59-44F6-9C9D-E7670BAF8BA4}" srcId="{13C18041-6A4E-40B1-989F-CFEE6C404B0C}" destId="{018F4FB8-EA53-453E-BB37-FCC9839B944E}" srcOrd="0" destOrd="0" parTransId="{C473817F-8936-4574-A4ED-6F17B6D7A51B}" sibTransId="{DA28DDA8-8750-42E4-A6CE-DA4C9D04D468}"/>
    <dgm:cxn modelId="{AD0774DD-A45D-4342-B269-C3329B4D04FB}" type="presOf" srcId="{D3C0A537-0DD5-43C6-9970-BB6A245E4E3D}" destId="{474CAE1F-92E4-4D8C-ACD0-3A86331AC8AE}" srcOrd="0" destOrd="0" presId="urn:microsoft.com/office/officeart/2018/2/layout/IconVerticalSolidList"/>
    <dgm:cxn modelId="{1FA5ADF4-C4F1-4F72-8801-CC56D7624283}" type="presOf" srcId="{13C18041-6A4E-40B1-989F-CFEE6C404B0C}" destId="{1AFBFA58-242B-4193-9EC0-28935CCA90E8}" srcOrd="0" destOrd="0" presId="urn:microsoft.com/office/officeart/2018/2/layout/IconVerticalSolidList"/>
    <dgm:cxn modelId="{85324736-2741-46B9-BC4B-BDFBA96C11D0}" type="presParOf" srcId="{1AFBFA58-242B-4193-9EC0-28935CCA90E8}" destId="{39930369-8960-4E57-90E8-39CC2BBF12D5}" srcOrd="0" destOrd="0" presId="urn:microsoft.com/office/officeart/2018/2/layout/IconVerticalSolidList"/>
    <dgm:cxn modelId="{735DEA3D-9291-48E2-B999-FAEB27D9693D}" type="presParOf" srcId="{39930369-8960-4E57-90E8-39CC2BBF12D5}" destId="{53B9A8D6-796F-4FD4-90A2-104644BF58BC}" srcOrd="0" destOrd="0" presId="urn:microsoft.com/office/officeart/2018/2/layout/IconVerticalSolidList"/>
    <dgm:cxn modelId="{1E8DD661-F63B-4F04-9697-6F77F09E8072}" type="presParOf" srcId="{39930369-8960-4E57-90E8-39CC2BBF12D5}" destId="{EC4BFDF0-81CD-4E2E-8212-A88285686BC5}" srcOrd="1" destOrd="0" presId="urn:microsoft.com/office/officeart/2018/2/layout/IconVerticalSolidList"/>
    <dgm:cxn modelId="{D055B1DA-618F-4F61-B223-3894BE7BB19E}" type="presParOf" srcId="{39930369-8960-4E57-90E8-39CC2BBF12D5}" destId="{E7BF4D28-DF9B-485B-AFF4-1DEE1B04B75C}" srcOrd="2" destOrd="0" presId="urn:microsoft.com/office/officeart/2018/2/layout/IconVerticalSolidList"/>
    <dgm:cxn modelId="{39B75A69-B4DE-4C51-8ED9-F23438D66E06}" type="presParOf" srcId="{39930369-8960-4E57-90E8-39CC2BBF12D5}" destId="{504FC823-2FAD-4FD8-A6BE-3EB060AFA49B}" srcOrd="3" destOrd="0" presId="urn:microsoft.com/office/officeart/2018/2/layout/IconVerticalSolidList"/>
    <dgm:cxn modelId="{C770A059-9F3A-412C-9496-E45F5419D5CD}" type="presParOf" srcId="{1AFBFA58-242B-4193-9EC0-28935CCA90E8}" destId="{0E8D62C1-6ED0-4D82-8D00-0ECF84BF352F}" srcOrd="1" destOrd="0" presId="urn:microsoft.com/office/officeart/2018/2/layout/IconVerticalSolidList"/>
    <dgm:cxn modelId="{0DE2DFC4-3D45-4DC7-AC2D-3A4023B420B3}" type="presParOf" srcId="{1AFBFA58-242B-4193-9EC0-28935CCA90E8}" destId="{5A9B809C-0407-428F-B05D-C8E35C5B53CD}" srcOrd="2" destOrd="0" presId="urn:microsoft.com/office/officeart/2018/2/layout/IconVerticalSolidList"/>
    <dgm:cxn modelId="{24B09D35-8345-4E60-90B6-495AA21B7A0A}" type="presParOf" srcId="{5A9B809C-0407-428F-B05D-C8E35C5B53CD}" destId="{D3E443DA-F0BC-4A4B-A0D3-43323BB549FC}" srcOrd="0" destOrd="0" presId="urn:microsoft.com/office/officeart/2018/2/layout/IconVerticalSolidList"/>
    <dgm:cxn modelId="{544A4449-11B4-41FA-9ABA-647825F1888F}" type="presParOf" srcId="{5A9B809C-0407-428F-B05D-C8E35C5B53CD}" destId="{94F58B1E-4247-4093-A13A-1AE947FAED5A}" srcOrd="1" destOrd="0" presId="urn:microsoft.com/office/officeart/2018/2/layout/IconVerticalSolidList"/>
    <dgm:cxn modelId="{34FC8DF1-AC8B-4D15-AB44-737421335E0F}" type="presParOf" srcId="{5A9B809C-0407-428F-B05D-C8E35C5B53CD}" destId="{0C68F302-C2EA-45EB-ADF5-7BE047FD25CE}" srcOrd="2" destOrd="0" presId="urn:microsoft.com/office/officeart/2018/2/layout/IconVerticalSolidList"/>
    <dgm:cxn modelId="{0968F358-AA0B-48F8-898A-CA07B8FECDFE}" type="presParOf" srcId="{5A9B809C-0407-428F-B05D-C8E35C5B53CD}" destId="{474CAE1F-92E4-4D8C-ACD0-3A86331AC8AE}" srcOrd="3" destOrd="0" presId="urn:microsoft.com/office/officeart/2018/2/layout/IconVerticalSolidList"/>
    <dgm:cxn modelId="{8350E714-272C-4230-A1B8-3861B986A030}" type="presParOf" srcId="{1AFBFA58-242B-4193-9EC0-28935CCA90E8}" destId="{9CF098D6-922A-4477-8680-21221C0D81EC}" srcOrd="3" destOrd="0" presId="urn:microsoft.com/office/officeart/2018/2/layout/IconVerticalSolidList"/>
    <dgm:cxn modelId="{FC52E544-3912-4E1F-9298-F1C2AD2C5CD6}" type="presParOf" srcId="{1AFBFA58-242B-4193-9EC0-28935CCA90E8}" destId="{96A41FD5-268A-4D3D-B7A2-7607B0CB6236}" srcOrd="4" destOrd="0" presId="urn:microsoft.com/office/officeart/2018/2/layout/IconVerticalSolidList"/>
    <dgm:cxn modelId="{B34447AE-8782-4FD9-95F7-FDBBD8AA927A}" type="presParOf" srcId="{96A41FD5-268A-4D3D-B7A2-7607B0CB6236}" destId="{C6B2844D-1831-4A11-9821-FA9F7A00A35E}" srcOrd="0" destOrd="0" presId="urn:microsoft.com/office/officeart/2018/2/layout/IconVerticalSolidList"/>
    <dgm:cxn modelId="{29100EBA-9D6E-486A-B1BF-EB353FB959CC}" type="presParOf" srcId="{96A41FD5-268A-4D3D-B7A2-7607B0CB6236}" destId="{0D196BF8-6D5B-4611-B19F-F9E067469503}" srcOrd="1" destOrd="0" presId="urn:microsoft.com/office/officeart/2018/2/layout/IconVerticalSolidList"/>
    <dgm:cxn modelId="{4E4D4404-9CFB-4873-8DD0-22EDFAFBBE28}" type="presParOf" srcId="{96A41FD5-268A-4D3D-B7A2-7607B0CB6236}" destId="{7264AD0C-43E3-472F-88AB-885150E2A4B6}" srcOrd="2" destOrd="0" presId="urn:microsoft.com/office/officeart/2018/2/layout/IconVerticalSolidList"/>
    <dgm:cxn modelId="{387CD0BE-90E6-4229-B924-B343E9C0E84C}" type="presParOf" srcId="{96A41FD5-268A-4D3D-B7A2-7607B0CB6236}" destId="{2E713E93-E84C-4D4A-B899-7A72BF0EC9C8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4DE49B5-FFD2-4B88-9E8A-5D142A6C6141}" type="doc">
      <dgm:prSet loTypeId="urn:microsoft.com/office/officeart/2005/8/layout/vProcess5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o-RO"/>
        </a:p>
      </dgm:t>
    </dgm:pt>
    <dgm:pt modelId="{6CD334E4-2D29-4B7B-8256-E704CF518A7B}">
      <dgm:prSet phldrT="[Text]" custT="1"/>
      <dgm:spPr/>
      <dgm:t>
        <a:bodyPr/>
        <a:lstStyle/>
        <a:p>
          <a:r>
            <a:rPr lang="en-US" sz="4000" dirty="0" err="1"/>
            <a:t>competențele-cheie</a:t>
          </a:r>
          <a:endParaRPr lang="ro-RO" sz="1400" dirty="0"/>
        </a:p>
      </dgm:t>
    </dgm:pt>
    <dgm:pt modelId="{EB95A66D-E46C-4C80-A2ED-AA55CDF88FE6}" type="parTrans" cxnId="{0DBECFCF-B8E0-400F-8F59-C6349D3673BE}">
      <dgm:prSet/>
      <dgm:spPr/>
      <dgm:t>
        <a:bodyPr/>
        <a:lstStyle/>
        <a:p>
          <a:endParaRPr lang="ro-RO"/>
        </a:p>
      </dgm:t>
    </dgm:pt>
    <dgm:pt modelId="{C89564BB-2D26-4B35-9CBC-B9A36724162F}" type="sibTrans" cxnId="{0DBECFCF-B8E0-400F-8F59-C6349D3673BE}">
      <dgm:prSet/>
      <dgm:spPr/>
      <dgm:t>
        <a:bodyPr/>
        <a:lstStyle/>
        <a:p>
          <a:endParaRPr lang="ro-RO"/>
        </a:p>
      </dgm:t>
    </dgm:pt>
    <dgm:pt modelId="{DB6C3160-5D3B-4B1C-9325-DE35DA6E7321}">
      <dgm:prSet phldrT="[Text]" custT="1"/>
      <dgm:spPr/>
      <dgm:t>
        <a:bodyPr/>
        <a:lstStyle/>
        <a:p>
          <a:r>
            <a:rPr lang="en-US" sz="4000" dirty="0" err="1"/>
            <a:t>obiectivele</a:t>
          </a:r>
          <a:r>
            <a:rPr lang="en-US" sz="4000" dirty="0"/>
            <a:t> </a:t>
          </a:r>
          <a:r>
            <a:rPr lang="en-US" sz="4000" dirty="0" err="1">
              <a:hlinkClick xmlns:r="http://schemas.openxmlformats.org/officeDocument/2006/relationships" r:id="rId1" action="ppaction://hlinkfile"/>
            </a:rPr>
            <a:t>evaluării</a:t>
          </a:r>
          <a:endParaRPr lang="ro-RO" sz="4000" dirty="0"/>
        </a:p>
      </dgm:t>
    </dgm:pt>
    <dgm:pt modelId="{181A6C31-5637-4AAA-8EBF-A06E2E389F08}" type="parTrans" cxnId="{41E7A045-02F9-421D-A54A-A23101C6E766}">
      <dgm:prSet/>
      <dgm:spPr/>
      <dgm:t>
        <a:bodyPr/>
        <a:lstStyle/>
        <a:p>
          <a:endParaRPr lang="ro-RO"/>
        </a:p>
      </dgm:t>
    </dgm:pt>
    <dgm:pt modelId="{CB430A84-7A16-4C01-A58C-B26B729D8603}" type="sibTrans" cxnId="{41E7A045-02F9-421D-A54A-A23101C6E766}">
      <dgm:prSet/>
      <dgm:spPr/>
      <dgm:t>
        <a:bodyPr/>
        <a:lstStyle/>
        <a:p>
          <a:endParaRPr lang="ro-RO"/>
        </a:p>
      </dgm:t>
    </dgm:pt>
    <dgm:pt modelId="{61E9CB3F-2CEE-40A5-B6F9-9DC30A309965}">
      <dgm:prSet phldrT="[Text]" custT="1"/>
      <dgm:spPr/>
      <dgm:t>
        <a:bodyPr/>
        <a:lstStyle/>
        <a:p>
          <a:r>
            <a:rPr lang="en-US" sz="4000" dirty="0" err="1"/>
            <a:t>competențele</a:t>
          </a:r>
          <a:r>
            <a:rPr lang="en-US" sz="4000" dirty="0"/>
            <a:t> </a:t>
          </a:r>
          <a:r>
            <a:rPr lang="en-US" sz="4000" dirty="0" err="1"/>
            <a:t>specifice</a:t>
          </a:r>
          <a:r>
            <a:rPr lang="ro-RO" sz="4000" dirty="0"/>
            <a:t> </a:t>
          </a:r>
          <a:r>
            <a:rPr lang="en-US" sz="4000" dirty="0"/>
            <a:t>ale </a:t>
          </a:r>
          <a:r>
            <a:rPr lang="en-US" sz="4000" dirty="0" err="1"/>
            <a:t>disciplinei</a:t>
          </a:r>
          <a:endParaRPr lang="ro-RO" sz="4000" dirty="0"/>
        </a:p>
      </dgm:t>
    </dgm:pt>
    <dgm:pt modelId="{E8288AAA-C7AE-4E14-8F3B-3FE76685D8F5}" type="parTrans" cxnId="{F6A3D2F2-070C-4F49-B7B0-81F1B3BFA5C5}">
      <dgm:prSet/>
      <dgm:spPr/>
      <dgm:t>
        <a:bodyPr/>
        <a:lstStyle/>
        <a:p>
          <a:endParaRPr lang="ro-RO"/>
        </a:p>
      </dgm:t>
    </dgm:pt>
    <dgm:pt modelId="{917206D7-7CC4-4E0D-A079-47459B415C98}" type="sibTrans" cxnId="{F6A3D2F2-070C-4F49-B7B0-81F1B3BFA5C5}">
      <dgm:prSet/>
      <dgm:spPr/>
      <dgm:t>
        <a:bodyPr/>
        <a:lstStyle/>
        <a:p>
          <a:endParaRPr lang="ro-RO"/>
        </a:p>
      </dgm:t>
    </dgm:pt>
    <dgm:pt modelId="{09842B3B-FDE9-4363-9C69-9A1609E62071}" type="pres">
      <dgm:prSet presAssocID="{C4DE49B5-FFD2-4B88-9E8A-5D142A6C6141}" presName="outerComposite" presStyleCnt="0">
        <dgm:presLayoutVars>
          <dgm:chMax val="5"/>
          <dgm:dir/>
          <dgm:resizeHandles val="exact"/>
        </dgm:presLayoutVars>
      </dgm:prSet>
      <dgm:spPr/>
    </dgm:pt>
    <dgm:pt modelId="{307444B3-B85C-4EAB-A903-30E316CCCFCF}" type="pres">
      <dgm:prSet presAssocID="{C4DE49B5-FFD2-4B88-9E8A-5D142A6C6141}" presName="dummyMaxCanvas" presStyleCnt="0">
        <dgm:presLayoutVars/>
      </dgm:prSet>
      <dgm:spPr/>
    </dgm:pt>
    <dgm:pt modelId="{01B1BF52-1555-4614-AED5-E526BD8E5EF7}" type="pres">
      <dgm:prSet presAssocID="{C4DE49B5-FFD2-4B88-9E8A-5D142A6C6141}" presName="ThreeNodes_1" presStyleLbl="node1" presStyleIdx="0" presStyleCnt="3">
        <dgm:presLayoutVars>
          <dgm:bulletEnabled val="1"/>
        </dgm:presLayoutVars>
      </dgm:prSet>
      <dgm:spPr/>
    </dgm:pt>
    <dgm:pt modelId="{65755ED9-320A-4552-89A5-BCEBA16685FA}" type="pres">
      <dgm:prSet presAssocID="{C4DE49B5-FFD2-4B88-9E8A-5D142A6C6141}" presName="ThreeNodes_2" presStyleLbl="node1" presStyleIdx="1" presStyleCnt="3">
        <dgm:presLayoutVars>
          <dgm:bulletEnabled val="1"/>
        </dgm:presLayoutVars>
      </dgm:prSet>
      <dgm:spPr/>
    </dgm:pt>
    <dgm:pt modelId="{1AFDA8EA-F82B-4EB2-A6F5-A44A13F357A4}" type="pres">
      <dgm:prSet presAssocID="{C4DE49B5-FFD2-4B88-9E8A-5D142A6C6141}" presName="ThreeNodes_3" presStyleLbl="node1" presStyleIdx="2" presStyleCnt="3" custLinFactNeighborX="-1089" custLinFactNeighborY="0">
        <dgm:presLayoutVars>
          <dgm:bulletEnabled val="1"/>
        </dgm:presLayoutVars>
      </dgm:prSet>
      <dgm:spPr/>
    </dgm:pt>
    <dgm:pt modelId="{85808CF9-7603-4D92-AA53-D7A477A6C608}" type="pres">
      <dgm:prSet presAssocID="{C4DE49B5-FFD2-4B88-9E8A-5D142A6C6141}" presName="ThreeConn_1-2" presStyleLbl="fgAccFollowNode1" presStyleIdx="0" presStyleCnt="2">
        <dgm:presLayoutVars>
          <dgm:bulletEnabled val="1"/>
        </dgm:presLayoutVars>
      </dgm:prSet>
      <dgm:spPr/>
    </dgm:pt>
    <dgm:pt modelId="{ECD47605-7C6D-4356-8481-8BDACF550150}" type="pres">
      <dgm:prSet presAssocID="{C4DE49B5-FFD2-4B88-9E8A-5D142A6C6141}" presName="ThreeConn_2-3" presStyleLbl="fgAccFollowNode1" presStyleIdx="1" presStyleCnt="2">
        <dgm:presLayoutVars>
          <dgm:bulletEnabled val="1"/>
        </dgm:presLayoutVars>
      </dgm:prSet>
      <dgm:spPr/>
    </dgm:pt>
    <dgm:pt modelId="{4C614A84-C24C-40EC-93DC-55C5BAAFFE21}" type="pres">
      <dgm:prSet presAssocID="{C4DE49B5-FFD2-4B88-9E8A-5D142A6C6141}" presName="ThreeNodes_1_text" presStyleLbl="node1" presStyleIdx="2" presStyleCnt="3">
        <dgm:presLayoutVars>
          <dgm:bulletEnabled val="1"/>
        </dgm:presLayoutVars>
      </dgm:prSet>
      <dgm:spPr/>
    </dgm:pt>
    <dgm:pt modelId="{06404D0F-9446-4B98-A49E-6F34D339586C}" type="pres">
      <dgm:prSet presAssocID="{C4DE49B5-FFD2-4B88-9E8A-5D142A6C6141}" presName="ThreeNodes_2_text" presStyleLbl="node1" presStyleIdx="2" presStyleCnt="3">
        <dgm:presLayoutVars>
          <dgm:bulletEnabled val="1"/>
        </dgm:presLayoutVars>
      </dgm:prSet>
      <dgm:spPr/>
    </dgm:pt>
    <dgm:pt modelId="{1C35C08C-05E2-4FEE-A9B3-7D91FE528514}" type="pres">
      <dgm:prSet presAssocID="{C4DE49B5-FFD2-4B88-9E8A-5D142A6C6141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6ADEAE00-9D4C-4FA7-9145-4D395FE166DC}" type="presOf" srcId="{61E9CB3F-2CEE-40A5-B6F9-9DC30A309965}" destId="{65755ED9-320A-4552-89A5-BCEBA16685FA}" srcOrd="0" destOrd="0" presId="urn:microsoft.com/office/officeart/2005/8/layout/vProcess5"/>
    <dgm:cxn modelId="{D406950A-CA0E-4982-8B7E-2ED763573FAB}" type="presOf" srcId="{C4DE49B5-FFD2-4B88-9E8A-5D142A6C6141}" destId="{09842B3B-FDE9-4363-9C69-9A1609E62071}" srcOrd="0" destOrd="0" presId="urn:microsoft.com/office/officeart/2005/8/layout/vProcess5"/>
    <dgm:cxn modelId="{E789C813-E3D4-47AA-A206-AE6D7B47170D}" type="presOf" srcId="{61E9CB3F-2CEE-40A5-B6F9-9DC30A309965}" destId="{06404D0F-9446-4B98-A49E-6F34D339586C}" srcOrd="1" destOrd="0" presId="urn:microsoft.com/office/officeart/2005/8/layout/vProcess5"/>
    <dgm:cxn modelId="{54356622-DC07-4AF7-B954-55FF168DE633}" type="presOf" srcId="{C89564BB-2D26-4B35-9CBC-B9A36724162F}" destId="{85808CF9-7603-4D92-AA53-D7A477A6C608}" srcOrd="0" destOrd="0" presId="urn:microsoft.com/office/officeart/2005/8/layout/vProcess5"/>
    <dgm:cxn modelId="{67218424-A84F-4D82-ADC2-2E27F06CACF0}" type="presOf" srcId="{6CD334E4-2D29-4B7B-8256-E704CF518A7B}" destId="{4C614A84-C24C-40EC-93DC-55C5BAAFFE21}" srcOrd="1" destOrd="0" presId="urn:microsoft.com/office/officeart/2005/8/layout/vProcess5"/>
    <dgm:cxn modelId="{41E7A045-02F9-421D-A54A-A23101C6E766}" srcId="{C4DE49B5-FFD2-4B88-9E8A-5D142A6C6141}" destId="{DB6C3160-5D3B-4B1C-9325-DE35DA6E7321}" srcOrd="2" destOrd="0" parTransId="{181A6C31-5637-4AAA-8EBF-A06E2E389F08}" sibTransId="{CB430A84-7A16-4C01-A58C-B26B729D8603}"/>
    <dgm:cxn modelId="{9853217D-B042-4F5F-A44D-B806853199AC}" type="presOf" srcId="{917206D7-7CC4-4E0D-A079-47459B415C98}" destId="{ECD47605-7C6D-4356-8481-8BDACF550150}" srcOrd="0" destOrd="0" presId="urn:microsoft.com/office/officeart/2005/8/layout/vProcess5"/>
    <dgm:cxn modelId="{C285317D-0402-4754-A51B-9FD449F16092}" type="presOf" srcId="{DB6C3160-5D3B-4B1C-9325-DE35DA6E7321}" destId="{1C35C08C-05E2-4FEE-A9B3-7D91FE528514}" srcOrd="1" destOrd="0" presId="urn:microsoft.com/office/officeart/2005/8/layout/vProcess5"/>
    <dgm:cxn modelId="{CF840ABD-B150-4A0A-B1C7-963C15B38C9A}" type="presOf" srcId="{6CD334E4-2D29-4B7B-8256-E704CF518A7B}" destId="{01B1BF52-1555-4614-AED5-E526BD8E5EF7}" srcOrd="0" destOrd="0" presId="urn:microsoft.com/office/officeart/2005/8/layout/vProcess5"/>
    <dgm:cxn modelId="{0DBECFCF-B8E0-400F-8F59-C6349D3673BE}" srcId="{C4DE49B5-FFD2-4B88-9E8A-5D142A6C6141}" destId="{6CD334E4-2D29-4B7B-8256-E704CF518A7B}" srcOrd="0" destOrd="0" parTransId="{EB95A66D-E46C-4C80-A2ED-AA55CDF88FE6}" sibTransId="{C89564BB-2D26-4B35-9CBC-B9A36724162F}"/>
    <dgm:cxn modelId="{2AF986E7-4E47-47F9-BCCE-6C1E6146B0F8}" type="presOf" srcId="{DB6C3160-5D3B-4B1C-9325-DE35DA6E7321}" destId="{1AFDA8EA-F82B-4EB2-A6F5-A44A13F357A4}" srcOrd="0" destOrd="0" presId="urn:microsoft.com/office/officeart/2005/8/layout/vProcess5"/>
    <dgm:cxn modelId="{F6A3D2F2-070C-4F49-B7B0-81F1B3BFA5C5}" srcId="{C4DE49B5-FFD2-4B88-9E8A-5D142A6C6141}" destId="{61E9CB3F-2CEE-40A5-B6F9-9DC30A309965}" srcOrd="1" destOrd="0" parTransId="{E8288AAA-C7AE-4E14-8F3B-3FE76685D8F5}" sibTransId="{917206D7-7CC4-4E0D-A079-47459B415C98}"/>
    <dgm:cxn modelId="{ED832280-82CA-4CC6-9670-47228419385A}" type="presParOf" srcId="{09842B3B-FDE9-4363-9C69-9A1609E62071}" destId="{307444B3-B85C-4EAB-A903-30E316CCCFCF}" srcOrd="0" destOrd="0" presId="urn:microsoft.com/office/officeart/2005/8/layout/vProcess5"/>
    <dgm:cxn modelId="{53FFFAA0-016A-46B4-A28B-62A6D58B261E}" type="presParOf" srcId="{09842B3B-FDE9-4363-9C69-9A1609E62071}" destId="{01B1BF52-1555-4614-AED5-E526BD8E5EF7}" srcOrd="1" destOrd="0" presId="urn:microsoft.com/office/officeart/2005/8/layout/vProcess5"/>
    <dgm:cxn modelId="{E7FD76C9-F228-4332-8B96-4C32E4B2AE2B}" type="presParOf" srcId="{09842B3B-FDE9-4363-9C69-9A1609E62071}" destId="{65755ED9-320A-4552-89A5-BCEBA16685FA}" srcOrd="2" destOrd="0" presId="urn:microsoft.com/office/officeart/2005/8/layout/vProcess5"/>
    <dgm:cxn modelId="{84AC1DF6-46AA-4948-9BB2-27B3EB32288E}" type="presParOf" srcId="{09842B3B-FDE9-4363-9C69-9A1609E62071}" destId="{1AFDA8EA-F82B-4EB2-A6F5-A44A13F357A4}" srcOrd="3" destOrd="0" presId="urn:microsoft.com/office/officeart/2005/8/layout/vProcess5"/>
    <dgm:cxn modelId="{D5444CD1-47D3-46AA-8D1B-797A8B331A3E}" type="presParOf" srcId="{09842B3B-FDE9-4363-9C69-9A1609E62071}" destId="{85808CF9-7603-4D92-AA53-D7A477A6C608}" srcOrd="4" destOrd="0" presId="urn:microsoft.com/office/officeart/2005/8/layout/vProcess5"/>
    <dgm:cxn modelId="{26F45CFC-AFA7-4588-8721-FB5574B80B7C}" type="presParOf" srcId="{09842B3B-FDE9-4363-9C69-9A1609E62071}" destId="{ECD47605-7C6D-4356-8481-8BDACF550150}" srcOrd="5" destOrd="0" presId="urn:microsoft.com/office/officeart/2005/8/layout/vProcess5"/>
    <dgm:cxn modelId="{5A8EDE56-A7E2-4378-8A92-F023B301CF98}" type="presParOf" srcId="{09842B3B-FDE9-4363-9C69-9A1609E62071}" destId="{4C614A84-C24C-40EC-93DC-55C5BAAFFE21}" srcOrd="6" destOrd="0" presId="urn:microsoft.com/office/officeart/2005/8/layout/vProcess5"/>
    <dgm:cxn modelId="{978DFA8E-60B7-491D-B9DF-5EBC0D01968C}" type="presParOf" srcId="{09842B3B-FDE9-4363-9C69-9A1609E62071}" destId="{06404D0F-9446-4B98-A49E-6F34D339586C}" srcOrd="7" destOrd="0" presId="urn:microsoft.com/office/officeart/2005/8/layout/vProcess5"/>
    <dgm:cxn modelId="{6A0E1FB3-4C6D-4432-B641-AB44FD318591}" type="presParOf" srcId="{09842B3B-FDE9-4363-9C69-9A1609E62071}" destId="{1C35C08C-05E2-4FEE-A9B3-7D91FE528514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B9A8D6-796F-4FD4-90A2-104644BF58BC}">
      <dsp:nvSpPr>
        <dsp:cNvPr id="0" name=""/>
        <dsp:cNvSpPr/>
      </dsp:nvSpPr>
      <dsp:spPr>
        <a:xfrm>
          <a:off x="0" y="531"/>
          <a:ext cx="10515600" cy="124293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4BFDF0-81CD-4E2E-8212-A88285686BC5}">
      <dsp:nvSpPr>
        <dsp:cNvPr id="0" name=""/>
        <dsp:cNvSpPr/>
      </dsp:nvSpPr>
      <dsp:spPr>
        <a:xfrm>
          <a:off x="375988" y="280191"/>
          <a:ext cx="683614" cy="68361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4FC823-2FAD-4FD8-A6BE-3EB060AFA49B}">
      <dsp:nvSpPr>
        <dsp:cNvPr id="0" name=""/>
        <dsp:cNvSpPr/>
      </dsp:nvSpPr>
      <dsp:spPr>
        <a:xfrm>
          <a:off x="1435590" y="531"/>
          <a:ext cx="9080009" cy="12429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544" tIns="131544" rIns="131544" bIns="131544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2400" b="1" i="1" kern="1200"/>
            <a:t>Temă de reflecție</a:t>
          </a:r>
          <a:endParaRPr lang="en-US" sz="2400" kern="1200"/>
        </a:p>
      </dsp:txBody>
      <dsp:txXfrm>
        <a:off x="1435590" y="531"/>
        <a:ext cx="9080009" cy="1242935"/>
      </dsp:txXfrm>
    </dsp:sp>
    <dsp:sp modelId="{D3E443DA-F0BC-4A4B-A0D3-43323BB549FC}">
      <dsp:nvSpPr>
        <dsp:cNvPr id="0" name=""/>
        <dsp:cNvSpPr/>
      </dsp:nvSpPr>
      <dsp:spPr>
        <a:xfrm>
          <a:off x="0" y="1554201"/>
          <a:ext cx="10515600" cy="124293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F58B1E-4247-4093-A13A-1AE947FAED5A}">
      <dsp:nvSpPr>
        <dsp:cNvPr id="0" name=""/>
        <dsp:cNvSpPr/>
      </dsp:nvSpPr>
      <dsp:spPr>
        <a:xfrm>
          <a:off x="375988" y="1833861"/>
          <a:ext cx="683614" cy="68361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4CAE1F-92E4-4D8C-ACD0-3A86331AC8AE}">
      <dsp:nvSpPr>
        <dsp:cNvPr id="0" name=""/>
        <dsp:cNvSpPr/>
      </dsp:nvSpPr>
      <dsp:spPr>
        <a:xfrm>
          <a:off x="1435590" y="1554201"/>
          <a:ext cx="9080009" cy="12429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544" tIns="131544" rIns="131544" bIns="131544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2400" kern="1200"/>
            <a:t>Aduceți-vă aminte de </a:t>
          </a:r>
          <a:r>
            <a:rPr lang="it-IT" sz="2400" kern="1200"/>
            <a:t>mitul lui Procust</a:t>
          </a:r>
          <a:r>
            <a:rPr lang="ro-RO" sz="2400" kern="1200"/>
            <a:t>.</a:t>
          </a:r>
          <a:endParaRPr lang="en-US" sz="2400" kern="1200"/>
        </a:p>
      </dsp:txBody>
      <dsp:txXfrm>
        <a:off x="1435590" y="1554201"/>
        <a:ext cx="9080009" cy="1242935"/>
      </dsp:txXfrm>
    </dsp:sp>
    <dsp:sp modelId="{C6B2844D-1831-4A11-9821-FA9F7A00A35E}">
      <dsp:nvSpPr>
        <dsp:cNvPr id="0" name=""/>
        <dsp:cNvSpPr/>
      </dsp:nvSpPr>
      <dsp:spPr>
        <a:xfrm>
          <a:off x="0" y="3107870"/>
          <a:ext cx="10515600" cy="124293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196BF8-6D5B-4611-B19F-F9E067469503}">
      <dsp:nvSpPr>
        <dsp:cNvPr id="0" name=""/>
        <dsp:cNvSpPr/>
      </dsp:nvSpPr>
      <dsp:spPr>
        <a:xfrm>
          <a:off x="375988" y="3387531"/>
          <a:ext cx="683614" cy="68361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713E93-E84C-4D4A-B899-7A72BF0EC9C8}">
      <dsp:nvSpPr>
        <dsp:cNvPr id="0" name=""/>
        <dsp:cNvSpPr/>
      </dsp:nvSpPr>
      <dsp:spPr>
        <a:xfrm>
          <a:off x="1435590" y="3107870"/>
          <a:ext cx="9080009" cy="12429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544" tIns="131544" rIns="131544" bIns="131544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i="1" kern="1200"/>
            <a:t>De ce este nevoie de adaptarea formelor și instrumentelor de evaluare în funcție de particularitățile individuale ale elevilor, în așa fel încât să atingă standardele minimale de performanță?</a:t>
          </a:r>
          <a:endParaRPr lang="en-US" sz="2400" kern="1200"/>
        </a:p>
      </dsp:txBody>
      <dsp:txXfrm>
        <a:off x="1435590" y="3107870"/>
        <a:ext cx="9080009" cy="12429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B1BF52-1555-4614-AED5-E526BD8E5EF7}">
      <dsp:nvSpPr>
        <dsp:cNvPr id="0" name=""/>
        <dsp:cNvSpPr/>
      </dsp:nvSpPr>
      <dsp:spPr>
        <a:xfrm>
          <a:off x="0" y="0"/>
          <a:ext cx="7748484" cy="106314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 err="1"/>
            <a:t>competențele-cheie</a:t>
          </a:r>
          <a:endParaRPr lang="ro-RO" sz="1400" kern="1200" dirty="0"/>
        </a:p>
      </dsp:txBody>
      <dsp:txXfrm>
        <a:off x="31138" y="31138"/>
        <a:ext cx="6601270" cy="1000867"/>
      </dsp:txXfrm>
    </dsp:sp>
    <dsp:sp modelId="{65755ED9-320A-4552-89A5-BCEBA16685FA}">
      <dsp:nvSpPr>
        <dsp:cNvPr id="0" name=""/>
        <dsp:cNvSpPr/>
      </dsp:nvSpPr>
      <dsp:spPr>
        <a:xfrm>
          <a:off x="683689" y="1240334"/>
          <a:ext cx="7748484" cy="1063143"/>
        </a:xfrm>
        <a:prstGeom prst="roundRect">
          <a:avLst>
            <a:gd name="adj" fmla="val 10000"/>
          </a:avLst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 err="1"/>
            <a:t>competențele</a:t>
          </a:r>
          <a:r>
            <a:rPr lang="en-US" sz="4000" kern="1200" dirty="0"/>
            <a:t> </a:t>
          </a:r>
          <a:r>
            <a:rPr lang="en-US" sz="4000" kern="1200" dirty="0" err="1"/>
            <a:t>specifice</a:t>
          </a:r>
          <a:r>
            <a:rPr lang="ro-RO" sz="4000" kern="1200" dirty="0"/>
            <a:t> </a:t>
          </a:r>
          <a:r>
            <a:rPr lang="en-US" sz="4000" kern="1200" dirty="0"/>
            <a:t>ale </a:t>
          </a:r>
          <a:r>
            <a:rPr lang="en-US" sz="4000" kern="1200" dirty="0" err="1"/>
            <a:t>disciplinei</a:t>
          </a:r>
          <a:endParaRPr lang="ro-RO" sz="4000" kern="1200" dirty="0"/>
        </a:p>
      </dsp:txBody>
      <dsp:txXfrm>
        <a:off x="714827" y="1271472"/>
        <a:ext cx="6311475" cy="1000867"/>
      </dsp:txXfrm>
    </dsp:sp>
    <dsp:sp modelId="{1AFDA8EA-F82B-4EB2-A6F5-A44A13F357A4}">
      <dsp:nvSpPr>
        <dsp:cNvPr id="0" name=""/>
        <dsp:cNvSpPr/>
      </dsp:nvSpPr>
      <dsp:spPr>
        <a:xfrm>
          <a:off x="1282998" y="2480669"/>
          <a:ext cx="7748484" cy="1063143"/>
        </a:xfrm>
        <a:prstGeom prst="roundRect">
          <a:avLst>
            <a:gd name="adj" fmla="val 1000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 err="1"/>
            <a:t>obiectivele</a:t>
          </a:r>
          <a:r>
            <a:rPr lang="en-US" sz="4000" kern="1200" dirty="0"/>
            <a:t> </a:t>
          </a:r>
          <a:r>
            <a:rPr lang="en-US" sz="4000" kern="1200" dirty="0" err="1">
              <a:hlinkClick xmlns:r="http://schemas.openxmlformats.org/officeDocument/2006/relationships" r:id="rId1" action="ppaction://hlinkfile"/>
            </a:rPr>
            <a:t>evaluării</a:t>
          </a:r>
          <a:endParaRPr lang="ro-RO" sz="4000" kern="1200" dirty="0"/>
        </a:p>
      </dsp:txBody>
      <dsp:txXfrm>
        <a:off x="1314136" y="2511807"/>
        <a:ext cx="6311475" cy="1000867"/>
      </dsp:txXfrm>
    </dsp:sp>
    <dsp:sp modelId="{85808CF9-7603-4D92-AA53-D7A477A6C608}">
      <dsp:nvSpPr>
        <dsp:cNvPr id="0" name=""/>
        <dsp:cNvSpPr/>
      </dsp:nvSpPr>
      <dsp:spPr>
        <a:xfrm>
          <a:off x="7057440" y="806217"/>
          <a:ext cx="691043" cy="691043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o-RO" sz="3300" kern="1200"/>
        </a:p>
      </dsp:txBody>
      <dsp:txXfrm>
        <a:off x="7212925" y="806217"/>
        <a:ext cx="380073" cy="520010"/>
      </dsp:txXfrm>
    </dsp:sp>
    <dsp:sp modelId="{ECD47605-7C6D-4356-8481-8BDACF550150}">
      <dsp:nvSpPr>
        <dsp:cNvPr id="0" name=""/>
        <dsp:cNvSpPr/>
      </dsp:nvSpPr>
      <dsp:spPr>
        <a:xfrm>
          <a:off x="7741130" y="2039464"/>
          <a:ext cx="691043" cy="691043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11513918"/>
            <a:satOff val="-61261"/>
            <a:lumOff val="-349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11513918"/>
              <a:satOff val="-61261"/>
              <a:lumOff val="-349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o-RO" sz="3300" kern="1200"/>
        </a:p>
      </dsp:txBody>
      <dsp:txXfrm>
        <a:off x="7896615" y="2039464"/>
        <a:ext cx="380073" cy="5200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9T22:07:49.938"/>
    </inkml:context>
    <inkml:brush xml:id="br0">
      <inkml:brushProperty name="width" value="0.35" units="cm"/>
      <inkml:brushProperty name="height" value="0.35" units="cm"/>
      <inkml:brushProperty name="color" value="#FFFFFF"/>
      <inkml:brushProperty name="ignorePressure" value="1"/>
    </inkml:brush>
  </inkml:definitions>
  <inkml:trace contextRef="#ctx0" brushRef="#br0">1820 1,'-1'89,"-9"58,-2-1,6 1,7 13,-1-152,0 0,1 1,0-1,0 0,1 0,0 0,0 0,2 3,-3-8,1 0,-1-1,1 1,0 0,0-1,0 1,0-1,0 1,1-1,-1 0,1 0,-1 0,1 0,0-1,0 1,0-1,0 1,0-1,0 0,0 0,0-1,4 1,2 1,0-2,1 0,-1 0,1 0,-1-1,0-1,1 1,-1-2,0 1,8-4,14-8,-1 0,14-10,29-14,-42 24,-11 3,0 2,1 1,0 0,1 2,18-4,62 0,1 4,63 6,-79 1,2054 3,-1883-18,8-1,167 16,-426-1,0 0,0 1,0 0,0 0,0 0,0 1,2 0,-8-1,0-1,0 0,0 1,0 0,0-1,0 1,0 0,0-1,0 1,0 0,-1 0,1 0,0-1,-1 1,1 0,0 0,-1 0,1 0,0 1,-1 0,0 0,0-1,0 1,0 0,0-1,0 1,-1 0,1-1,0 1,-1 0,0-1,1 1,-1-1,0 1,1-1,-1 1,0-1,0 1,-5 4,1 1,-1-1,0 0,-1 0,1-1,-1 0,0 0,0-1,-1 1,1-2,-1 1,0-1,0 0,-8 1,-18 5,-1-1,-34 2,-102 4,-1-8,-55-9,77 1,-1924-3,1816 5,144-5,1-6,-73-17,81 12,39 6,40 2,61 4,514 0,-324 6,1351-27,-1540 23,357-21,-270 10,0-5,16-9,-35 6,1 5,1 5,-1 5,63 5,-124 2,1 0,30-4,-74 3,0 0,0 0,0 0,0 0,0 0,0 0,0 0,0 0,0 0,0-1,0 1,0-1,0 1,0-1,0 1,0-1,0 1,0-1,0 0,-1 1,1-1,0 0,-2 0,0 0,0 0,0 0,-1 0,1 0,0 1,0-1,-1 0,1 0,0 1,-1-1,1 1,0 0,-1-1,1 1,-1 0,1 0,-1 0,1 0,-70-12,-1 4,1 3,-35 4,26-1,-1671-6,1023 11,-886-3,1597 0,-4 1,0-1,0-1,0-1,0-1,0-1,-13-4,17-2,17 10,-1 0,1 0,0 0,0-1,0 1,0 0,-1 0,1-1,0 1,0 0,0-1,0 1,0 0,0 0,0-1,0 1,0 0,0-1,0 1,0 0,0-1,0 1,0 0,0 0,0-1,0 1,0 0,0-1,1 1,-1 0,0 0,0-1,0 1,0 0,3-2,0-1,1 1,-1 0,0 0,1 1,-1-1,1 1,-1-1,1 1,1 0,66-17,2 3,0 3,1 3,3 3,3-2,773-37,5 45,-390 4,-403-4,432-2,44-26,-432 14,-1-6,12-7,55-11,-154 33,-54 2,-728 0,428 5,-4139-1,8470-1,-3891-2,-1-4,0-5,51-14,-69 8,107-21,85-2,-196 32,23-2,66 2,-138 9,122 4,-129-2,-1 1,1 1,-1 1,18 8,-24-7,2 0,-1 2,1 0,-1 1,19 13,-35-19,-1 0,1 0,-1 1,0-1,0 1,-1 0,1 0,-1 1,0-1,-1 1,1 0,-1 0,0 1,-1-1,0 0,0 1,0-1,-1 1,1 5,0-2,-2 0,1 0,-1 0,0 0,-1 0,-1 0,1 0,-2 0,-1 5,3-11,-1 0,0-1,1 1,-2-1,1 1,0-1,-1 0,1 0,-1 0,0 0,0 0,0-1,0 1,-1-1,1 0,-1 0,1 0,-1 0,0-1,0 1,0-1,0 0,0 0,-3 0,-10 1,1 0,-1-1,1-1,-16-1,27 0,0 1,1-1,-1 1,0-1,1-1,-1 1,1-1,0 1,-1-1,1-1,0 1,0 0,0-1,0 0,1 0,-1 0,1 0,0-1,-2-2,-3-10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9T22:07:55.677"/>
    </inkml:context>
    <inkml:brush xml:id="br0">
      <inkml:brushProperty name="width" value="0.35" units="cm"/>
      <inkml:brushProperty name="height" value="0.35" units="cm"/>
      <inkml:brushProperty name="color" value="#FFFFFF"/>
      <inkml:brushProperty name="ignorePressure" value="1"/>
    </inkml:brush>
  </inkml:definitions>
  <inkml:trace contextRef="#ctx0" brushRef="#br0">406 276,'4021'0,"-4125"28,-138 21,-2-12,-1-10,-42-9,-749-9,705-12,-1329 2,1640 1,-31 0,48 0,0 1,1-1,-1 0,0 1,1 0,-1-1,1 1,-1 0,1 1,-1-1,1 0,0 1,-1-1,1 1,0 0,2-2,-1 0,1 1,0-1,0 0,0 0,0 1,-1-1,1 0,0 1,0-1,0 0,0 0,0 1,0-1,0 0,0 1,0-1,0 0,0 1,0-1,0 0,0 1,0-1,0 0,1 0,-1 1,0-1,0 0,0 1,0-1,0 0,1 0,-1 0,0 1,0-1,1 0,-1 0,0 0,0 1,1-1,-1 0,0 0,0 0,1 0,-1 0,0 0,1 1,-1-1,0 0,10 3,0 1,0-1,1-1,-1 0,0 0,1-1,-1 0,1-1,4-1,24 3,970 10,-721-14,-106 2,985 15,-209-3,-661-13,-244 3,47 8,15 2,-63-11,-36-2,0 1,0 1,0 0,0 1,-1 1,1 0,0 1,2 2,-16-5,0 0,0-1,0 1,0 0,-1 0,1 0,0 1,0-1,-1 0,1 1,-1-1,1 1,-1 0,0-1,1 1,-1 0,0 0,0-1,0 1,0 0,-1 0,1 0,-1 0,1 1,-1-1,1 0,-1 0,0 0,0 0,0 0,0 0,-1 0,1 1,-1-1,1 0,-1 0,1 0,-1 0,0 0,0-1,0 1,0 0,-1 0,1 0,-5 6,1 1,-2-1,1 0,-1-1,-1 0,1 0,-1 0,-7 4,-22 11,-2-1,0-2,-1-2,-1-1,0-3,-1-1,0-2,-1-1,-28 0,-77 3,1-7,-32-7,52 1,-1170 0,1134-6,-62-13,-67-4,-116 18,264-6,-21-1,-30 10,-6 1,-20-10,0-1,216 13,-1-1,0 1,0-1,0-1,1 1,-1-1,1 0,-1 0,0-1,5 2,0 1,0-1,0 0,0 0,0 1,0-1,0 0,1 0,-1 0,0 0,1 0,-1 0,1 0,-1 0,1 0,-1 0,1 0,-1 0,1-1,0 0,0 0,0 0,0 0,1 0,-1 1,1-1,-1 0,1 0,-1 0,1 1,0-1,0 0,0 1,0-1,0 1,1-1,6-8,1 0,0 1,0 1,1 0,0 0,0 0,1 2,0-1,7-2,29-13,39-11,-65 25,77-25,2 4,12 2,208-34,-55 11,-156 28,162-39,-260 58,0 0,-1-1,0 0,0 0,0-1,0-1,-1 1,0-2,0 1,0-1,-1-1,0 1,5-8,-2 3,1 1,0 0,0 1,1 1,0 0,0 0,1 1,0 1,1 1,0 0,0 0,14-2,11 0,0 2,1 1,0 2,16 2,-8-2,-1-3,0-1,2-3,-3 0,1 2,0 3,14 1,13 3,226 5,-295-4,1 1,-1 1,0-1,0 1,0 0,0 0,0 1,0-1,0 1,-1 1,5 3,5 5,0 0,-1 2,3 4,-5-5,1 0,0-1,1 0,5 2,21 9,1-1,1-1,1-3,1-2,28 7,29 3,103 12,60-11,-227-21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8983828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609404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99003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o-RO" dirty="0"/>
              <a:t>(1949, citat de Franklin, 1987, apud </a:t>
            </a:r>
            <a:r>
              <a:rPr lang="ro-RO" i="1" dirty="0" err="1"/>
              <a:t>DeCeE</a:t>
            </a:r>
            <a:r>
              <a:rPr lang="ro-RO" dirty="0"/>
              <a:t>):</a:t>
            </a:r>
          </a:p>
        </p:txBody>
      </p:sp>
    </p:spTree>
    <p:extLst>
      <p:ext uri="{BB962C8B-B14F-4D97-AF65-F5344CB8AC3E}">
        <p14:creationId xmlns:p14="http://schemas.microsoft.com/office/powerpoint/2010/main" val="23665765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 minute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4269312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r>
              <a:rPr lang="ro-RO" sz="3600" dirty="0"/>
              <a:t>… Evaluările concepute atent contribuie direct la modul în care elevul se raportează la studiu și indirect, dar major, la creșterea calității învățării.”</a:t>
            </a:r>
          </a:p>
        </p:txBody>
      </p:sp>
    </p:spTree>
    <p:extLst>
      <p:ext uri="{BB962C8B-B14F-4D97-AF65-F5344CB8AC3E}">
        <p14:creationId xmlns:p14="http://schemas.microsoft.com/office/powerpoint/2010/main" val="1357701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o-RO" sz="3600" dirty="0"/>
              <a:t>î</a:t>
            </a:r>
            <a:r>
              <a:rPr lang="it-IT" sz="3600" dirty="0"/>
              <a:t>n ceea ce privește efectele negative (blocare, învățare pentru testare, stigmate etc.) pe care le are asupra elevilor, Harlen și Deakin notează câteva </a:t>
            </a:r>
            <a:endParaRPr lang="ro-RO" sz="3600" dirty="0"/>
          </a:p>
        </p:txBody>
      </p:sp>
    </p:spTree>
    <p:extLst>
      <p:ext uri="{BB962C8B-B14F-4D97-AF65-F5344CB8AC3E}">
        <p14:creationId xmlns:p14="http://schemas.microsoft.com/office/powerpoint/2010/main" val="17705319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it-IT" dirty="0"/>
              <a:t>constă în investigarea sistematică, pe baza unui plan dinainte stabilit şi cu ajutorul unor instrumente adecvate, a acțiunilor şi interacțiunilor, a evenimentelor, a relațiilor şi a proceselor dintr-un câmp social dat, iar modalitățile de realizare sunt: fişa de evaluare, lista de control/verificare și scara de clasificare;</a:t>
            </a:r>
            <a:endParaRPr lang="ro-RO" sz="1050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0831317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9398730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PLAN DE EVALUARE 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735124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-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626A5-4FF6-42BD-858A-AE4B2C23A6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4446C0-A637-4726-88A6-815A6AB63B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CCB8C2-B6A2-4C69-8D3A-57420A034BA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F288DC2-3F42-4428-976F-12A01EDDCF71}"/>
              </a:ext>
            </a:extLst>
          </p:cNvPr>
          <p:cNvSpPr/>
          <p:nvPr userDrawn="1"/>
        </p:nvSpPr>
        <p:spPr>
          <a:xfrm>
            <a:off x="432000" y="432000"/>
            <a:ext cx="84835" cy="6957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903227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-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-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-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-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-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-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-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626A5-4FF6-42BD-858A-AE4B2C23A6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4446C0-A637-4726-88A6-815A6AB63B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CCB8C2-B6A2-4C69-8D3A-57420A034BA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F288DC2-3F42-4428-976F-12A01EDDCF71}"/>
              </a:ext>
            </a:extLst>
          </p:cNvPr>
          <p:cNvSpPr/>
          <p:nvPr userDrawn="1"/>
        </p:nvSpPr>
        <p:spPr>
          <a:xfrm>
            <a:off x="432000" y="432000"/>
            <a:ext cx="84835" cy="6957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810705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2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-RO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0" r:id="rId9"/>
    <p:sldLayoutId id="2147483661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PIRLS-culegere-instrumente%20(1)%20(1).pdf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barem%20compunere%20despre%20text.docx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br>
              <a:rPr lang="ro-RO" sz="5400"/>
            </a:br>
            <a:r>
              <a:rPr lang="ro-RO" sz="5400"/>
              <a:t> </a:t>
            </a:r>
            <a:r>
              <a:rPr lang="ro-RO" sz="5400" b="1"/>
              <a:t>Programul de formare a formatorilor </a:t>
            </a:r>
            <a:endParaRPr sz="5400"/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ro-RO" b="1"/>
              <a:t>INSTITUTUL DE ȘTIINȚE ALE EDUCAȚIEI</a:t>
            </a:r>
            <a:endParaRPr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14560D5F-8DDF-441D-933F-5284B5F90D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53551"/>
            <a:ext cx="10515600" cy="537137"/>
          </a:xfrm>
        </p:spPr>
        <p:txBody>
          <a:bodyPr/>
          <a:lstStyle/>
          <a:p>
            <a:r>
              <a:rPr lang="ro-RO" dirty="0"/>
              <a:t>Evaluarea sumativă</a:t>
            </a:r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23ECA423-B948-472F-B28E-6284F43542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347251" cy="4351338"/>
          </a:xfrm>
        </p:spPr>
        <p:txBody>
          <a:bodyPr/>
          <a:lstStyle/>
          <a:p>
            <a:pPr marL="114300" indent="0">
              <a:buNone/>
            </a:pPr>
            <a:r>
              <a:rPr lang="ro-RO" sz="3200" i="1" dirty="0"/>
              <a:t>Evaluare sumativă se caracterizează prin</a:t>
            </a:r>
            <a:r>
              <a:rPr lang="ro-RO" sz="3200" dirty="0"/>
              <a:t>: </a:t>
            </a:r>
          </a:p>
          <a:p>
            <a:pPr marL="571500" lvl="1" indent="0">
              <a:buNone/>
            </a:pPr>
            <a:r>
              <a:rPr lang="ro-RO" sz="2800" dirty="0"/>
              <a:t>•	funcţie de certificare și de selecție</a:t>
            </a:r>
          </a:p>
          <a:p>
            <a:pPr marL="571500" lvl="1" indent="0">
              <a:buNone/>
            </a:pPr>
            <a:r>
              <a:rPr lang="ro-RO" sz="2800" dirty="0"/>
              <a:t>•	terminală (la nivelul unei secvențe de instruire sau al unui an/ciclu de învățare);</a:t>
            </a:r>
          </a:p>
          <a:p>
            <a:pPr marL="571500" lvl="1" indent="0">
              <a:buNone/>
            </a:pPr>
            <a:r>
              <a:rPr lang="ro-RO" sz="2800" dirty="0"/>
              <a:t>•	este notată și contează pentru medie și pentru trecerea la un alt nivel sau pentru promovare;</a:t>
            </a:r>
          </a:p>
          <a:p>
            <a:pPr marL="571500" lvl="1" indent="0">
              <a:buNone/>
            </a:pPr>
            <a:r>
              <a:rPr lang="ro-RO" sz="2800" dirty="0"/>
              <a:t>•	normativă – compară elevii între ei.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9613979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986A1BEC-FA3F-4061-9399-8D1FAE443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63256"/>
            <a:ext cx="10515600" cy="627432"/>
          </a:xfrm>
        </p:spPr>
        <p:txBody>
          <a:bodyPr/>
          <a:lstStyle/>
          <a:p>
            <a:r>
              <a:rPr lang="ro-RO" dirty="0"/>
              <a:t>E</a:t>
            </a:r>
            <a:r>
              <a:rPr lang="it-IT" dirty="0"/>
              <a:t>valuarea sumativă </a:t>
            </a:r>
            <a:endParaRPr lang="ro-RO" dirty="0"/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A3A7A685-66E6-46EC-8D05-3EAD5A5C5D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3600" dirty="0"/>
              <a:t>Harlen și Deakin-Crick</a:t>
            </a:r>
            <a:r>
              <a:rPr lang="ro-RO" sz="3600" dirty="0"/>
              <a:t> - </a:t>
            </a:r>
            <a:r>
              <a:rPr lang="it-IT" sz="3600" dirty="0"/>
              <a:t>modalități de diminuare a impactului negativ</a:t>
            </a:r>
            <a:r>
              <a:rPr lang="en-US" sz="3600" dirty="0"/>
              <a:t>, </a:t>
            </a:r>
            <a:r>
              <a:rPr lang="en-US" sz="3600" dirty="0" err="1"/>
              <a:t>referitor</a:t>
            </a:r>
            <a:r>
              <a:rPr lang="en-US" sz="3600" dirty="0"/>
              <a:t> la </a:t>
            </a:r>
            <a:r>
              <a:rPr lang="en-US" sz="3600" dirty="0" err="1"/>
              <a:t>activitatea</a:t>
            </a:r>
            <a:r>
              <a:rPr lang="en-US" sz="3600" dirty="0"/>
              <a:t> </a:t>
            </a:r>
            <a:r>
              <a:rPr lang="en-US" sz="3600" dirty="0" err="1"/>
              <a:t>elevilor</a:t>
            </a:r>
            <a:r>
              <a:rPr lang="en-US" sz="3600" dirty="0"/>
              <a:t>:</a:t>
            </a:r>
            <a:endParaRPr lang="ro-RO" sz="3600" dirty="0"/>
          </a:p>
          <a:p>
            <a:pPr lvl="1"/>
            <a:r>
              <a:rPr lang="ro-RO" sz="3200" dirty="0"/>
              <a:t>implicarea elevilor în stabilirea testelor;</a:t>
            </a:r>
          </a:p>
          <a:p>
            <a:pPr lvl="1"/>
            <a:r>
              <a:rPr lang="ro-RO" sz="3200" dirty="0"/>
              <a:t>sublinierea rolului pe care evaluarea îl are asupra progresului elevului;</a:t>
            </a:r>
          </a:p>
          <a:p>
            <a:pPr lvl="1"/>
            <a:r>
              <a:rPr lang="ro-RO" sz="3200" dirty="0"/>
              <a:t>explicarea scopului evaluării;</a:t>
            </a:r>
          </a:p>
          <a:p>
            <a:pPr lvl="1"/>
            <a:r>
              <a:rPr lang="ro-RO" sz="3200" dirty="0"/>
              <a:t>oferirea feedbackului pentru a stimula evaluarea.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2104982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3C309564-0D41-40AF-B965-5E02704AC0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7193" y="1338146"/>
            <a:ext cx="10857614" cy="4860082"/>
          </a:xfrm>
        </p:spPr>
        <p:txBody>
          <a:bodyPr/>
          <a:lstStyle/>
          <a:p>
            <a:r>
              <a:rPr lang="it-IT" dirty="0"/>
              <a:t>Printre acțiunile pe care profesorul le poate face, se numără:</a:t>
            </a:r>
            <a:endParaRPr lang="ro-RO" dirty="0"/>
          </a:p>
          <a:p>
            <a:pPr lvl="1"/>
            <a:r>
              <a:rPr lang="ro-RO" dirty="0"/>
              <a:t>adoptarea unor metode care sa faciliteze autoreglarea învățării și a cooperării între elevi;</a:t>
            </a:r>
          </a:p>
          <a:p>
            <a:pPr lvl="1"/>
            <a:r>
              <a:rPr lang="ro-RO" dirty="0"/>
              <a:t>utilizarea mai multă stiluri de predare care să vină în sprijinul diferitelor stiluri de învățare;</a:t>
            </a:r>
          </a:p>
          <a:p>
            <a:pPr lvl="1"/>
            <a:r>
              <a:rPr lang="ro-RO" dirty="0"/>
              <a:t>cultivarea interesului intrinsec față de subiectul predat;</a:t>
            </a:r>
          </a:p>
          <a:p>
            <a:pPr lvl="1"/>
            <a:r>
              <a:rPr lang="ro-RO" dirty="0"/>
              <a:t>diminuarea accentului pus pe notă;</a:t>
            </a:r>
          </a:p>
          <a:p>
            <a:pPr lvl="1"/>
            <a:r>
              <a:rPr lang="ro-RO" dirty="0"/>
              <a:t>promovarea scopului învățării și mai puțin a rezultatelor învățării;</a:t>
            </a:r>
          </a:p>
          <a:p>
            <a:pPr lvl="1"/>
            <a:r>
              <a:rPr lang="ro-RO" dirty="0"/>
              <a:t>dezvoltarea capacității de autoevaluare;</a:t>
            </a:r>
          </a:p>
          <a:p>
            <a:pPr lvl="1"/>
            <a:r>
              <a:rPr lang="ro-RO" dirty="0"/>
              <a:t>explicarea obiectivelor învățării și ajutorarea elevilor în procesul de învățare.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0702823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739CAB7A-2809-4360-8256-3273F64B8D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99460"/>
            <a:ext cx="10515600" cy="691228"/>
          </a:xfrm>
        </p:spPr>
        <p:txBody>
          <a:bodyPr/>
          <a:lstStyle/>
          <a:p>
            <a:r>
              <a:rPr lang="ro-RO" dirty="0"/>
              <a:t>Etape ale evaluării </a:t>
            </a:r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141B8C25-F0B4-44D6-882A-3672DAB8F2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3600" dirty="0"/>
              <a:t>1. stabilirea obiectivelor de evaluare sau a competențelor de evaluat</a:t>
            </a:r>
            <a:endParaRPr lang="ro-RO" sz="3600" dirty="0"/>
          </a:p>
          <a:p>
            <a:r>
              <a:rPr lang="it-IT" sz="3600" dirty="0"/>
              <a:t>2. stabilirea metodelor și a instrumentelor de evaluare, precum și a baremelor de notare și a criteriilor de evaluare</a:t>
            </a:r>
            <a:endParaRPr lang="ro-RO" sz="3600" dirty="0"/>
          </a:p>
          <a:p>
            <a:r>
              <a:rPr lang="it-IT" sz="3600" dirty="0"/>
              <a:t>3. acordarea notelor</a:t>
            </a:r>
            <a:endParaRPr lang="ro-RO" sz="3600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462724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94E4EA30-2622-4ECC-B0B8-AB02BF8B2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31088"/>
            <a:ext cx="10515600" cy="159600"/>
          </a:xfrm>
        </p:spPr>
        <p:txBody>
          <a:bodyPr/>
          <a:lstStyle/>
          <a:p>
            <a:r>
              <a:rPr lang="en-US" b="1" dirty="0" err="1"/>
              <a:t>Metode</a:t>
            </a:r>
            <a:r>
              <a:rPr lang="en-US" b="1" dirty="0"/>
              <a:t> de </a:t>
            </a:r>
            <a:r>
              <a:rPr lang="en-US" b="1" dirty="0" err="1"/>
              <a:t>evaluare</a:t>
            </a:r>
            <a:br>
              <a:rPr lang="ro-RO" dirty="0"/>
            </a:br>
            <a:endParaRPr lang="ro-RO" dirty="0"/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6C646DCA-86EE-4C02-AE2A-C22429F113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3200" dirty="0" err="1"/>
              <a:t>Metode</a:t>
            </a:r>
            <a:r>
              <a:rPr lang="en-US" sz="3200" dirty="0"/>
              <a:t> </a:t>
            </a:r>
            <a:r>
              <a:rPr lang="en-US" sz="3200" dirty="0" err="1"/>
              <a:t>tradi</a:t>
            </a:r>
            <a:r>
              <a:rPr lang="ro-RO" sz="3200" dirty="0"/>
              <a:t>ț</a:t>
            </a:r>
            <a:r>
              <a:rPr lang="en-US" sz="3200" dirty="0" err="1"/>
              <a:t>ionale</a:t>
            </a:r>
            <a:r>
              <a:rPr lang="en-US" sz="3200" dirty="0"/>
              <a:t>:</a:t>
            </a:r>
            <a:endParaRPr lang="ro-RO" sz="3200" dirty="0"/>
          </a:p>
          <a:p>
            <a:pPr lvl="1"/>
            <a:r>
              <a:rPr lang="en-US" dirty="0"/>
              <a:t>probe </a:t>
            </a:r>
            <a:r>
              <a:rPr lang="en-US" dirty="0" err="1"/>
              <a:t>orale</a:t>
            </a:r>
            <a:r>
              <a:rPr lang="en-US" dirty="0"/>
              <a:t>;</a:t>
            </a:r>
            <a:endParaRPr lang="ro-RO" sz="2000" dirty="0"/>
          </a:p>
          <a:p>
            <a:pPr lvl="1"/>
            <a:r>
              <a:rPr lang="en-US" dirty="0"/>
              <a:t>probe </a:t>
            </a:r>
            <a:r>
              <a:rPr lang="en-US" dirty="0" err="1"/>
              <a:t>scrise</a:t>
            </a:r>
            <a:r>
              <a:rPr lang="en-US" dirty="0"/>
              <a:t>;</a:t>
            </a:r>
            <a:endParaRPr lang="ro-RO" sz="2000" dirty="0"/>
          </a:p>
          <a:p>
            <a:pPr lvl="1"/>
            <a:r>
              <a:rPr lang="en-US" dirty="0"/>
              <a:t>probe practice. </a:t>
            </a:r>
            <a:endParaRPr lang="ro-RO" dirty="0"/>
          </a:p>
          <a:p>
            <a:pPr lvl="1"/>
            <a:endParaRPr lang="ro-RO" sz="2000" dirty="0"/>
          </a:p>
          <a:p>
            <a:pPr lvl="0"/>
            <a:r>
              <a:rPr lang="ro-RO" dirty="0"/>
              <a:t>Metode complementare  de evaluare/moderne:</a:t>
            </a:r>
          </a:p>
          <a:p>
            <a:pPr lvl="0"/>
            <a:r>
              <a:rPr lang="it-IT" b="1" i="1" dirty="0"/>
              <a:t>Scop</a:t>
            </a:r>
            <a:r>
              <a:rPr lang="it-IT" i="1" dirty="0"/>
              <a:t>:</a:t>
            </a:r>
            <a:r>
              <a:rPr lang="it-IT" dirty="0"/>
              <a:t> măsurarea unor competențe ce țin de domeniul afectiv, greu cuantificabile prin metode tradiționale de evaluare, iar p</a:t>
            </a:r>
            <a:r>
              <a:rPr lang="it-IT" b="1" dirty="0"/>
              <a:t>otențialul formativ </a:t>
            </a:r>
            <a:r>
              <a:rPr lang="it-IT" dirty="0"/>
              <a:t>rezidă în interiorizarea actului educativ. </a:t>
            </a:r>
            <a:endParaRPr lang="ro-RO" sz="2400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4488594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CA02A492-F979-4AA7-AF9B-F3FCA42789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21588"/>
            <a:ext cx="10515600" cy="4351338"/>
          </a:xfrm>
        </p:spPr>
        <p:txBody>
          <a:bodyPr/>
          <a:lstStyle/>
          <a:p>
            <a:r>
              <a:rPr lang="en-US" sz="3200" dirty="0" err="1"/>
              <a:t>Principalele</a:t>
            </a:r>
            <a:r>
              <a:rPr lang="en-US" sz="3200" dirty="0"/>
              <a:t> </a:t>
            </a:r>
            <a:r>
              <a:rPr lang="en-US" sz="3200" dirty="0" err="1"/>
              <a:t>metode</a:t>
            </a:r>
            <a:r>
              <a:rPr lang="en-US" sz="3200" dirty="0"/>
              <a:t> </a:t>
            </a:r>
            <a:r>
              <a:rPr lang="en-US" sz="3200" dirty="0" err="1"/>
              <a:t>moderne</a:t>
            </a:r>
            <a:r>
              <a:rPr lang="en-US" sz="3200" dirty="0"/>
              <a:t> (</a:t>
            </a:r>
            <a:r>
              <a:rPr lang="en-US" sz="3200" dirty="0" err="1"/>
              <a:t>Stoica</a:t>
            </a:r>
            <a:r>
              <a:rPr lang="en-US" sz="3200" dirty="0"/>
              <a:t>, 2001): </a:t>
            </a:r>
            <a:endParaRPr lang="ro-RO" dirty="0"/>
          </a:p>
          <a:p>
            <a:pPr lvl="1"/>
            <a:r>
              <a:rPr lang="it-IT" sz="3200" i="1" dirty="0"/>
              <a:t>observarea sistematică a activității și a comportamentului elevilor</a:t>
            </a:r>
            <a:r>
              <a:rPr lang="ro-RO" sz="3200" i="1" dirty="0"/>
              <a:t>;</a:t>
            </a:r>
            <a:endParaRPr lang="ro-RO" sz="3200" dirty="0"/>
          </a:p>
          <a:p>
            <a:pPr lvl="1"/>
            <a:r>
              <a:rPr lang="en-US" sz="3200" i="1" dirty="0" err="1"/>
              <a:t>investigația</a:t>
            </a:r>
            <a:r>
              <a:rPr lang="en-US" sz="3200" dirty="0"/>
              <a:t>;</a:t>
            </a:r>
            <a:endParaRPr lang="ro-RO" sz="2800" dirty="0"/>
          </a:p>
          <a:p>
            <a:pPr lvl="1"/>
            <a:r>
              <a:rPr lang="it-IT" sz="3200" i="1" dirty="0"/>
              <a:t>proiectul</a:t>
            </a:r>
            <a:r>
              <a:rPr lang="ro-RO" sz="3200" i="1" dirty="0"/>
              <a:t>;</a:t>
            </a:r>
          </a:p>
          <a:p>
            <a:pPr lvl="1"/>
            <a:r>
              <a:rPr lang="ro-RO" sz="3200" i="1" dirty="0"/>
              <a:t>portofoliul;</a:t>
            </a:r>
          </a:p>
          <a:p>
            <a:pPr lvl="1"/>
            <a:r>
              <a:rPr lang="ro-RO" sz="3200" i="1" dirty="0"/>
              <a:t>autoevaluarea etc. 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4742685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9FAA8798-8F42-4021-B6FC-BC63894F6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27051"/>
            <a:ext cx="10515600" cy="563637"/>
          </a:xfrm>
        </p:spPr>
        <p:txBody>
          <a:bodyPr/>
          <a:lstStyle/>
          <a:p>
            <a:r>
              <a:rPr lang="ro-RO" dirty="0"/>
              <a:t>Proiectul</a:t>
            </a:r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990A4119-AFCA-45D2-AB4F-E8FE3CE3C1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it-IT" dirty="0"/>
              <a:t>Elementele de conţinut ale </a:t>
            </a:r>
            <a:r>
              <a:rPr lang="it-IT" b="1" i="1" dirty="0"/>
              <a:t>proiectului</a:t>
            </a:r>
            <a:r>
              <a:rPr lang="it-IT" dirty="0"/>
              <a:t> : pagina de titlu, cuprinsul, introducerea, dezvoltarea elementelor de conţinut, concluziile, bibliografia și anexele.</a:t>
            </a:r>
            <a:endParaRPr lang="ro-RO" dirty="0"/>
          </a:p>
          <a:p>
            <a:r>
              <a:rPr lang="ro-RO" dirty="0"/>
              <a:t>E</a:t>
            </a:r>
            <a:r>
              <a:rPr lang="it-IT" dirty="0"/>
              <a:t>tape: </a:t>
            </a:r>
            <a:endParaRPr lang="ro-RO" dirty="0"/>
          </a:p>
          <a:p>
            <a:pPr lvl="2"/>
            <a:r>
              <a:rPr lang="it-IT" sz="2800" dirty="0"/>
              <a:t>colectarea datelor </a:t>
            </a:r>
            <a:endParaRPr lang="ro-RO" sz="2800" dirty="0"/>
          </a:p>
          <a:p>
            <a:pPr lvl="2"/>
            <a:r>
              <a:rPr lang="it-IT" sz="2800" dirty="0"/>
              <a:t>realizarea produsului </a:t>
            </a:r>
            <a:endParaRPr lang="ro-RO" sz="2800" dirty="0"/>
          </a:p>
          <a:p>
            <a:pPr lvl="3"/>
            <a:r>
              <a:rPr lang="it-IT" sz="2400" dirty="0"/>
              <a:t>pași: stabilirea domeniului de interes, </a:t>
            </a:r>
            <a:endParaRPr lang="ro-RO" sz="2400" dirty="0"/>
          </a:p>
          <a:p>
            <a:pPr lvl="3"/>
            <a:r>
              <a:rPr lang="it-IT" sz="2400" dirty="0"/>
              <a:t>stabilirea premiselor inițiale – cadrul conceptual, metodologic, datele generale ale anchetei/investigaţiei,</a:t>
            </a:r>
            <a:endParaRPr lang="ro-RO" sz="2400" dirty="0"/>
          </a:p>
          <a:p>
            <a:pPr lvl="3"/>
            <a:r>
              <a:rPr lang="it-IT" sz="2400" dirty="0"/>
              <a:t>identificarea şi selectarea resurselor materiale</a:t>
            </a:r>
            <a:r>
              <a:rPr lang="ro-RO" sz="2400" dirty="0"/>
              <a:t>,</a:t>
            </a:r>
            <a:r>
              <a:rPr lang="it-IT" sz="2400" dirty="0"/>
              <a:t> </a:t>
            </a:r>
            <a:endParaRPr lang="ro-RO" sz="2400" dirty="0"/>
          </a:p>
          <a:p>
            <a:pPr lvl="3"/>
            <a:r>
              <a:rPr lang="it-IT" sz="2400" dirty="0"/>
              <a:t>precizarea elementelor de conținut ale proiectului. </a:t>
            </a:r>
            <a:endParaRPr lang="ro-RO" sz="2400" dirty="0"/>
          </a:p>
          <a:p>
            <a:pPr lvl="0"/>
            <a:endParaRPr lang="ro-RO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0279730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F5C57ADF-0682-4920-B7EC-921A9E5EF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D1DC865D-B66B-4713-9757-5FA27EEE4A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3200" dirty="0"/>
              <a:t>Criterii de evaluare a proiectului (calitatea proiectului): </a:t>
            </a:r>
            <a:endParaRPr lang="ro-RO" dirty="0"/>
          </a:p>
          <a:p>
            <a:pPr lvl="1"/>
            <a:r>
              <a:rPr lang="en-US" sz="2800" dirty="0" err="1"/>
              <a:t>validitatea</a:t>
            </a:r>
            <a:r>
              <a:rPr lang="en-US" sz="2800" dirty="0"/>
              <a:t>;</a:t>
            </a:r>
            <a:endParaRPr lang="ro-RO" dirty="0"/>
          </a:p>
          <a:p>
            <a:pPr lvl="1"/>
            <a:r>
              <a:rPr lang="en-US" sz="2800" dirty="0" err="1"/>
              <a:t>caracterul</a:t>
            </a:r>
            <a:r>
              <a:rPr lang="en-US" sz="2800" dirty="0"/>
              <a:t> </a:t>
            </a:r>
            <a:r>
              <a:rPr lang="en-US" sz="2800" dirty="0" err="1"/>
              <a:t>complet</a:t>
            </a:r>
            <a:r>
              <a:rPr lang="en-US" sz="2800" dirty="0"/>
              <a:t>;</a:t>
            </a:r>
            <a:endParaRPr lang="ro-RO" dirty="0"/>
          </a:p>
          <a:p>
            <a:pPr lvl="1"/>
            <a:r>
              <a:rPr lang="en-US" sz="2800" dirty="0" err="1"/>
              <a:t>elaborarea</a:t>
            </a:r>
            <a:r>
              <a:rPr lang="en-US" sz="2800" dirty="0"/>
              <a:t> şi </a:t>
            </a:r>
            <a:r>
              <a:rPr lang="en-US" sz="2800" dirty="0" err="1"/>
              <a:t>structurarea</a:t>
            </a:r>
            <a:r>
              <a:rPr lang="en-US" sz="2800" dirty="0"/>
              <a:t> </a:t>
            </a:r>
            <a:r>
              <a:rPr lang="en-US" sz="2800" dirty="0" err="1"/>
              <a:t>proiectului</a:t>
            </a:r>
            <a:r>
              <a:rPr lang="en-US" sz="2800" dirty="0"/>
              <a:t>;</a:t>
            </a:r>
            <a:endParaRPr lang="ro-RO" dirty="0"/>
          </a:p>
          <a:p>
            <a:pPr lvl="1"/>
            <a:r>
              <a:rPr lang="en-US" sz="2800" dirty="0" err="1"/>
              <a:t>calitatea</a:t>
            </a:r>
            <a:r>
              <a:rPr lang="en-US" sz="2800" dirty="0"/>
              <a:t> </a:t>
            </a:r>
            <a:r>
              <a:rPr lang="en-US" sz="2800" dirty="0" err="1"/>
              <a:t>materialului</a:t>
            </a:r>
            <a:r>
              <a:rPr lang="en-US" sz="2800" dirty="0"/>
              <a:t> </a:t>
            </a:r>
            <a:r>
              <a:rPr lang="en-US" sz="2800" dirty="0" err="1"/>
              <a:t>utilizat</a:t>
            </a:r>
            <a:r>
              <a:rPr lang="en-US" sz="2800" dirty="0"/>
              <a:t>;</a:t>
            </a:r>
            <a:endParaRPr lang="ro-RO" dirty="0"/>
          </a:p>
          <a:p>
            <a:pPr lvl="1"/>
            <a:r>
              <a:rPr lang="en-US" sz="2800" dirty="0" err="1"/>
              <a:t>creativitatea</a:t>
            </a:r>
            <a:r>
              <a:rPr lang="en-US" sz="2800" dirty="0"/>
              <a:t>.</a:t>
            </a:r>
            <a:endParaRPr lang="ro-RO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0101590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1300CFF0-D994-4CFD-AB9A-CCEE4BFAE3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82751"/>
            <a:ext cx="10515600" cy="4794212"/>
          </a:xfrm>
        </p:spPr>
        <p:txBody>
          <a:bodyPr/>
          <a:lstStyle/>
          <a:p>
            <a:r>
              <a:rPr lang="it-IT" sz="3200" dirty="0"/>
              <a:t>Criterii de evaluare a proiectului (calitatea activităţii elevului): </a:t>
            </a:r>
            <a:endParaRPr lang="ro-RO" dirty="0"/>
          </a:p>
          <a:p>
            <a:pPr lvl="1"/>
            <a:r>
              <a:rPr lang="en-US" sz="2800" dirty="0" err="1"/>
              <a:t>raportarea</a:t>
            </a:r>
            <a:r>
              <a:rPr lang="en-US" sz="2800" dirty="0"/>
              <a:t> </a:t>
            </a:r>
            <a:r>
              <a:rPr lang="en-US" sz="2800" dirty="0" err="1"/>
              <a:t>elevului</a:t>
            </a:r>
            <a:r>
              <a:rPr lang="en-US" sz="2800" dirty="0"/>
              <a:t> la </a:t>
            </a:r>
            <a:r>
              <a:rPr lang="en-US" sz="2800" dirty="0" err="1"/>
              <a:t>tema</a:t>
            </a:r>
            <a:r>
              <a:rPr lang="en-US" sz="2800" dirty="0"/>
              <a:t> </a:t>
            </a:r>
            <a:r>
              <a:rPr lang="en-US" sz="2800" dirty="0" err="1"/>
              <a:t>dat</a:t>
            </a:r>
            <a:r>
              <a:rPr lang="ro-RO" sz="2800" dirty="0"/>
              <a:t>ă</a:t>
            </a:r>
            <a:r>
              <a:rPr lang="en-US" sz="2800" dirty="0"/>
              <a:t>;</a:t>
            </a:r>
            <a:endParaRPr lang="ro-RO" dirty="0"/>
          </a:p>
          <a:p>
            <a:pPr lvl="1"/>
            <a:r>
              <a:rPr lang="ro-RO" sz="2800" dirty="0"/>
              <a:t>îndeplinirea</a:t>
            </a:r>
            <a:r>
              <a:rPr lang="en-US" sz="2800" dirty="0"/>
              <a:t> </a:t>
            </a:r>
            <a:r>
              <a:rPr lang="en-US" sz="2800" dirty="0" err="1"/>
              <a:t>sarcinilor</a:t>
            </a:r>
            <a:r>
              <a:rPr lang="en-US" sz="2800" dirty="0"/>
              <a:t>;</a:t>
            </a:r>
            <a:endParaRPr lang="ro-RO" dirty="0"/>
          </a:p>
          <a:p>
            <a:pPr lvl="1"/>
            <a:r>
              <a:rPr lang="en-US" sz="2800" dirty="0" err="1"/>
              <a:t>documentarea</a:t>
            </a:r>
            <a:r>
              <a:rPr lang="en-US" sz="2800" dirty="0"/>
              <a:t>;</a:t>
            </a:r>
            <a:endParaRPr lang="ro-RO" dirty="0"/>
          </a:p>
          <a:p>
            <a:pPr lvl="1"/>
            <a:r>
              <a:rPr lang="it-IT" sz="2800" dirty="0"/>
              <a:t>nivelul de elaborare şi </a:t>
            </a:r>
            <a:r>
              <a:rPr lang="ro-RO" sz="2800" dirty="0"/>
              <a:t>de </a:t>
            </a:r>
            <a:r>
              <a:rPr lang="it-IT" sz="2800" dirty="0"/>
              <a:t>comunicare;</a:t>
            </a:r>
            <a:endParaRPr lang="ro-RO" dirty="0"/>
          </a:p>
          <a:p>
            <a:pPr lvl="1"/>
            <a:r>
              <a:rPr lang="ro-RO" sz="2800" dirty="0"/>
              <a:t>respectarea criteriilor date/greșelile realizate</a:t>
            </a:r>
            <a:r>
              <a:rPr lang="en-US" sz="2800" dirty="0"/>
              <a:t>;</a:t>
            </a:r>
            <a:endParaRPr lang="ro-RO" dirty="0"/>
          </a:p>
          <a:p>
            <a:pPr lvl="1"/>
            <a:r>
              <a:rPr lang="en-US" sz="2800" dirty="0" err="1"/>
              <a:t>creativitatea</a:t>
            </a:r>
            <a:r>
              <a:rPr lang="en-US" sz="2800" dirty="0"/>
              <a:t>;</a:t>
            </a:r>
            <a:endParaRPr lang="ro-RO" dirty="0"/>
          </a:p>
          <a:p>
            <a:pPr lvl="1"/>
            <a:r>
              <a:rPr lang="en-US" sz="2800" dirty="0" err="1"/>
              <a:t>calitatea</a:t>
            </a:r>
            <a:r>
              <a:rPr lang="en-US" sz="2800" dirty="0"/>
              <a:t> </a:t>
            </a:r>
            <a:r>
              <a:rPr lang="en-US" sz="2800" dirty="0" err="1"/>
              <a:t>rezultatelor</a:t>
            </a:r>
            <a:r>
              <a:rPr lang="en-US" sz="2800" dirty="0"/>
              <a:t>.</a:t>
            </a:r>
            <a:endParaRPr lang="ro-RO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6590456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527B38AF-F02D-4392-8662-D6F5325805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518"/>
            <a:ext cx="10515600" cy="521107"/>
          </a:xfrm>
        </p:spPr>
        <p:txBody>
          <a:bodyPr/>
          <a:lstStyle/>
          <a:p>
            <a:r>
              <a:rPr lang="ro-RO" b="1" i="1" dirty="0"/>
              <a:t>Portofoliul</a:t>
            </a:r>
            <a:r>
              <a:rPr lang="ro-RO" dirty="0"/>
              <a:t> </a:t>
            </a:r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3C50CF66-BA6A-45F8-82A4-4EC75E0C3E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029523"/>
            <a:ext cx="10515600" cy="4147440"/>
          </a:xfrm>
        </p:spPr>
        <p:txBody>
          <a:bodyPr/>
          <a:lstStyle/>
          <a:p>
            <a:pPr algn="just"/>
            <a:r>
              <a:rPr lang="ro-RO" sz="3200" dirty="0"/>
              <a:t>Scopul</a:t>
            </a:r>
            <a:r>
              <a:rPr lang="en-US" sz="3200" dirty="0"/>
              <a:t>: </a:t>
            </a:r>
            <a:r>
              <a:rPr lang="ro-RO" sz="3200" dirty="0"/>
              <a:t>confirmarea faptului că ceea ce este cuprins în competențele învățării reprezintă şi ceea ce </a:t>
            </a:r>
            <a:r>
              <a:rPr lang="ro-RO" sz="3200" dirty="0" err="1"/>
              <a:t>ştiu</a:t>
            </a:r>
            <a:r>
              <a:rPr lang="ro-RO" sz="3200" dirty="0"/>
              <a:t> elevii sau sunt capabili să facă.</a:t>
            </a:r>
          </a:p>
          <a:p>
            <a:r>
              <a:rPr lang="it-IT" sz="3200" dirty="0"/>
              <a:t>Etape premergătoare: </a:t>
            </a:r>
          </a:p>
          <a:p>
            <a:pPr lvl="1"/>
            <a:r>
              <a:rPr lang="it-IT" sz="2800" dirty="0"/>
              <a:t>stabilirea conţinutului portofoliului</a:t>
            </a:r>
          </a:p>
          <a:p>
            <a:pPr lvl="1"/>
            <a:r>
              <a:rPr lang="it-IT" sz="2800" dirty="0"/>
              <a:t>stabilireaa competenţelor acestora </a:t>
            </a:r>
          </a:p>
          <a:p>
            <a:pPr lvl="1"/>
            <a:r>
              <a:rPr lang="it-IT" sz="2800" dirty="0"/>
              <a:t>Stabilirea atitudinilor pe care le vor dezvolta elevii în realizarea portofoliului.</a:t>
            </a:r>
            <a:endParaRPr lang="ro-RO" sz="2800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884737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4"/>
          <p:cNvSpPr txBox="1">
            <a:spLocks noGrp="1"/>
          </p:cNvSpPr>
          <p:nvPr>
            <p:ph type="ctrTitle"/>
          </p:nvPr>
        </p:nvSpPr>
        <p:spPr>
          <a:xfrm>
            <a:off x="872359" y="1655762"/>
            <a:ext cx="10310700" cy="22456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>
              <a:buSzPts val="5400"/>
            </a:pPr>
            <a:br>
              <a:rPr lang="ro-RO" sz="2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o-RO" sz="2200" b="1" dirty="0">
                <a:latin typeface="Calibri" panose="020F0502020204030204" pitchFamily="34" charset="0"/>
                <a:cs typeface="Calibri" panose="020F0502020204030204" pitchFamily="34" charset="0"/>
              </a:rPr>
              <a:t>MODULUL II - </a:t>
            </a:r>
            <a:r>
              <a:rPr lang="en-US" sz="2200" b="1" dirty="0" err="1">
                <a:latin typeface="Calibri" panose="020F0502020204030204" pitchFamily="34" charset="0"/>
                <a:cs typeface="Calibri" panose="020F0502020204030204" pitchFamily="34" charset="0"/>
              </a:rPr>
              <a:t>Aplicarea</a:t>
            </a:r>
            <a:r>
              <a:rPr lang="en-US" sz="2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200" b="1" dirty="0" err="1">
                <a:latin typeface="Calibri" panose="020F0502020204030204" pitchFamily="34" charset="0"/>
                <a:cs typeface="Calibri" panose="020F0502020204030204" pitchFamily="34" charset="0"/>
              </a:rPr>
              <a:t>noului</a:t>
            </a:r>
            <a:r>
              <a:rPr lang="en-US" sz="2200" b="1" dirty="0">
                <a:latin typeface="Calibri" panose="020F0502020204030204" pitchFamily="34" charset="0"/>
                <a:cs typeface="Calibri" panose="020F0502020204030204" pitchFamily="34" charset="0"/>
              </a:rPr>
              <a:t> Curriculum </a:t>
            </a:r>
            <a:r>
              <a:rPr lang="en-US" sz="2200" b="1" dirty="0" err="1">
                <a:latin typeface="Calibri" panose="020F0502020204030204" pitchFamily="34" charset="0"/>
                <a:cs typeface="Calibri" panose="020F0502020204030204" pitchFamily="34" charset="0"/>
              </a:rPr>
              <a:t>naţional</a:t>
            </a:r>
            <a:r>
              <a:rPr lang="en-US" sz="2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200" b="1" dirty="0" err="1">
                <a:latin typeface="Calibri" panose="020F0502020204030204" pitchFamily="34" charset="0"/>
                <a:cs typeface="Calibri" panose="020F0502020204030204" pitchFamily="34" charset="0"/>
              </a:rPr>
              <a:t>pentru</a:t>
            </a:r>
            <a:r>
              <a:rPr lang="en-US" sz="2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200" b="1" dirty="0" err="1">
                <a:latin typeface="Calibri" panose="020F0502020204030204" pitchFamily="34" charset="0"/>
                <a:cs typeface="Calibri" panose="020F0502020204030204" pitchFamily="34" charset="0"/>
              </a:rPr>
              <a:t>învăţământul</a:t>
            </a:r>
            <a:r>
              <a:rPr lang="en-US" sz="2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200" b="1" dirty="0" err="1">
                <a:latin typeface="Calibri" panose="020F0502020204030204" pitchFamily="34" charset="0"/>
                <a:cs typeface="Calibri" panose="020F0502020204030204" pitchFamily="34" charset="0"/>
              </a:rPr>
              <a:t>primar</a:t>
            </a:r>
            <a:r>
              <a:rPr lang="en-US" sz="2200" b="1" dirty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US" sz="2200" b="1" dirty="0" err="1">
                <a:latin typeface="Calibri" panose="020F0502020204030204" pitchFamily="34" charset="0"/>
                <a:cs typeface="Calibri" panose="020F0502020204030204" pitchFamily="34" charset="0"/>
              </a:rPr>
              <a:t>gimnazial</a:t>
            </a:r>
            <a:r>
              <a:rPr lang="en-US" sz="2200" b="1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2200" b="1" dirty="0" err="1">
                <a:latin typeface="Calibri" panose="020F0502020204030204" pitchFamily="34" charset="0"/>
                <a:cs typeface="Calibri" panose="020F0502020204030204" pitchFamily="34" charset="0"/>
              </a:rPr>
              <a:t>Disciplinele</a:t>
            </a:r>
            <a:r>
              <a:rPr lang="en-US" sz="2200" b="1" dirty="0">
                <a:latin typeface="Calibri" panose="020F0502020204030204" pitchFamily="34" charset="0"/>
                <a:cs typeface="Calibri" panose="020F0502020204030204" pitchFamily="34" charset="0"/>
              </a:rPr>
              <a:t> de </a:t>
            </a:r>
            <a:r>
              <a:rPr lang="en-US" sz="2200" b="1" dirty="0" err="1">
                <a:latin typeface="Calibri" panose="020F0502020204030204" pitchFamily="34" charset="0"/>
                <a:cs typeface="Calibri" panose="020F0502020204030204" pitchFamily="34" charset="0"/>
              </a:rPr>
              <a:t>studiu</a:t>
            </a:r>
            <a:r>
              <a:rPr lang="en-US" sz="2200" b="1" dirty="0">
                <a:latin typeface="Calibri" panose="020F0502020204030204" pitchFamily="34" charset="0"/>
                <a:cs typeface="Calibri" panose="020F0502020204030204" pitchFamily="34" charset="0"/>
              </a:rPr>
              <a:t> din </a:t>
            </a:r>
            <a:r>
              <a:rPr lang="en-US" sz="2200" b="1" dirty="0" err="1">
                <a:latin typeface="Calibri" panose="020F0502020204030204" pitchFamily="34" charset="0"/>
                <a:cs typeface="Calibri" panose="020F0502020204030204" pitchFamily="34" charset="0"/>
              </a:rPr>
              <a:t>perspectiva</a:t>
            </a:r>
            <a:r>
              <a:rPr lang="en-US" sz="2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200" b="1" dirty="0" err="1">
                <a:latin typeface="Calibri" panose="020F0502020204030204" pitchFamily="34" charset="0"/>
                <a:cs typeface="Calibri" panose="020F0502020204030204" pitchFamily="34" charset="0"/>
              </a:rPr>
              <a:t>didacticii</a:t>
            </a:r>
            <a:r>
              <a:rPr lang="en-US" sz="2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200" b="1" dirty="0" err="1">
                <a:latin typeface="Calibri" panose="020F0502020204030204" pitchFamily="34" charset="0"/>
                <a:cs typeface="Calibri" panose="020F0502020204030204" pitchFamily="34" charset="0"/>
              </a:rPr>
              <a:t>specialităţii</a:t>
            </a:r>
            <a:br>
              <a:rPr lang="ro-RO" sz="22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ro-RO" sz="22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o-RO" sz="2200" b="1" dirty="0">
                <a:latin typeface="Calibri" panose="020F0502020204030204" pitchFamily="34" charset="0"/>
                <a:cs typeface="Calibri" panose="020F0502020204030204" pitchFamily="34" charset="0"/>
              </a:rPr>
              <a:t>LIMBA ȘI LITERATURA ROMÂNĂ </a:t>
            </a:r>
            <a:br>
              <a:rPr lang="ro-RO" sz="22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o-RO" sz="2200" b="1" dirty="0">
                <a:latin typeface="Calibri" panose="020F0502020204030204" pitchFamily="34" charset="0"/>
                <a:cs typeface="Calibri" panose="020F0502020204030204" pitchFamily="34" charset="0"/>
              </a:rPr>
              <a:t>(MATERNĂ ȘI DIN ȘCOLILE ȘI SECȚIILE CU PREDARE ÎN LIMBA MAGHIARĂ)</a:t>
            </a:r>
            <a:br>
              <a:rPr lang="ro-RO" sz="2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sz="2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1" name="Google Shape;91;p14"/>
          <p:cNvSpPr txBox="1">
            <a:spLocks noGrp="1"/>
          </p:cNvSpPr>
          <p:nvPr>
            <p:ph type="subTitle" idx="1"/>
          </p:nvPr>
        </p:nvSpPr>
        <p:spPr>
          <a:xfrm>
            <a:off x="1524000" y="4145280"/>
            <a:ext cx="9144000" cy="14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ro-RO" b="1" dirty="0"/>
              <a:t>Tema 2.5. EVALUAREA NIVELULUI DE PERFORMANȚĂ AL COMPETENȚELOR SPECIFICE</a:t>
            </a:r>
            <a:endParaRPr lang="ro-RO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5B696847-C848-492A-B4C3-19ABAF5EE6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253331"/>
            <a:ext cx="10515600" cy="4351338"/>
          </a:xfrm>
        </p:spPr>
        <p:txBody>
          <a:bodyPr/>
          <a:lstStyle/>
          <a:p>
            <a:pPr algn="just"/>
            <a:r>
              <a:rPr lang="it-IT" sz="3200" dirty="0"/>
              <a:t>În crearea portofoliului este bine să se identifice răspunsurile la următoarele întrebări:</a:t>
            </a:r>
            <a:endParaRPr lang="ro-RO" sz="3200" dirty="0"/>
          </a:p>
          <a:p>
            <a:pPr lvl="1"/>
            <a:r>
              <a:rPr lang="it-IT" sz="2800" dirty="0"/>
              <a:t>De ce este portofoliul creat?</a:t>
            </a:r>
            <a:endParaRPr lang="ro-RO" sz="2800" dirty="0"/>
          </a:p>
          <a:p>
            <a:pPr lvl="1"/>
            <a:r>
              <a:rPr lang="en-US" sz="2800" dirty="0"/>
              <a:t>Cui </a:t>
            </a:r>
            <a:r>
              <a:rPr lang="en-US" sz="2800" dirty="0" err="1"/>
              <a:t>îi</a:t>
            </a:r>
            <a:r>
              <a:rPr lang="en-US" sz="2800" dirty="0"/>
              <a:t> </a:t>
            </a:r>
            <a:r>
              <a:rPr lang="en-US" sz="2800" dirty="0" err="1"/>
              <a:t>este</a:t>
            </a:r>
            <a:r>
              <a:rPr lang="en-US" sz="2800" dirty="0"/>
              <a:t> </a:t>
            </a:r>
            <a:r>
              <a:rPr lang="en-US" sz="2800" dirty="0" err="1"/>
              <a:t>destinat</a:t>
            </a:r>
            <a:r>
              <a:rPr lang="en-US" sz="2800" dirty="0"/>
              <a:t>?</a:t>
            </a:r>
            <a:endParaRPr lang="ro-RO" sz="2800" dirty="0"/>
          </a:p>
          <a:p>
            <a:pPr lvl="1"/>
            <a:r>
              <a:rPr lang="en-US" sz="2800" dirty="0"/>
              <a:t>Ce </a:t>
            </a:r>
            <a:r>
              <a:rPr lang="en-US" sz="2800" dirty="0" err="1"/>
              <a:t>va</a:t>
            </a:r>
            <a:r>
              <a:rPr lang="en-US" sz="2800" dirty="0"/>
              <a:t> </a:t>
            </a:r>
            <a:r>
              <a:rPr lang="en-US" sz="2800" dirty="0" err="1"/>
              <a:t>cuprinde</a:t>
            </a:r>
            <a:r>
              <a:rPr lang="en-US" sz="2800" dirty="0"/>
              <a:t>?</a:t>
            </a:r>
            <a:endParaRPr lang="ro-RO" sz="2800" dirty="0"/>
          </a:p>
          <a:p>
            <a:pPr lvl="1"/>
            <a:r>
              <a:rPr lang="it-IT" sz="2800" dirty="0"/>
              <a:t>Ce competențe voi fi evaluate?</a:t>
            </a:r>
            <a:endParaRPr lang="ro-RO" sz="2800" dirty="0"/>
          </a:p>
          <a:p>
            <a:pPr lvl="1"/>
            <a:r>
              <a:rPr lang="it-IT" sz="2800" dirty="0"/>
              <a:t>Cum vor fi gestionate timpul și materialele?</a:t>
            </a:r>
            <a:endParaRPr lang="ro-RO" sz="2800" dirty="0"/>
          </a:p>
          <a:p>
            <a:pPr lvl="1"/>
            <a:r>
              <a:rPr lang="it-IT" sz="2800" dirty="0"/>
              <a:t>Când și cum vor fi prezentate?</a:t>
            </a:r>
            <a:endParaRPr lang="ro-RO" sz="2800" dirty="0"/>
          </a:p>
          <a:p>
            <a:pPr lvl="1"/>
            <a:r>
              <a:rPr lang="it-IT" sz="2800" dirty="0"/>
              <a:t>Cum va fi folosit în evaluare?</a:t>
            </a:r>
            <a:endParaRPr lang="ro-RO" sz="2800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8709697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2F0E7938-5FDF-4911-9554-D2A75A31B4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41991"/>
            <a:ext cx="10515600" cy="648697"/>
          </a:xfrm>
        </p:spPr>
        <p:txBody>
          <a:bodyPr/>
          <a:lstStyle/>
          <a:p>
            <a:r>
              <a:rPr lang="ro-RO" dirty="0"/>
              <a:t>Autoevaluarea </a:t>
            </a:r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00A6F089-35B4-479D-9111-261F2F167D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3200" dirty="0"/>
              <a:t>McMillan și Hearn </a:t>
            </a:r>
            <a:r>
              <a:rPr lang="ro-RO" sz="3200" dirty="0"/>
              <a:t> - </a:t>
            </a:r>
            <a:r>
              <a:rPr lang="it-IT" sz="3200" dirty="0"/>
              <a:t>reprezintă mai mult decât identificarea răspunsurilor corecte în cazul itemilor obiectivi sau semiobiectiv.</a:t>
            </a:r>
            <a:endParaRPr lang="ro-RO" sz="3200" dirty="0"/>
          </a:p>
          <a:p>
            <a:r>
              <a:rPr lang="it-IT" sz="3200" dirty="0"/>
              <a:t>Înseamnă</a:t>
            </a:r>
            <a:r>
              <a:rPr lang="ro-RO" sz="3200" dirty="0"/>
              <a:t>:</a:t>
            </a:r>
          </a:p>
          <a:p>
            <a:pPr lvl="1"/>
            <a:r>
              <a:rPr lang="it-IT" sz="2800" dirty="0"/>
              <a:t> 1) monitorizarea și evaluarea calității gândirii și a comportamentului propriu în timpul învățării </a:t>
            </a:r>
            <a:endParaRPr lang="ro-RO" sz="2800" dirty="0"/>
          </a:p>
          <a:p>
            <a:pPr lvl="1"/>
            <a:r>
              <a:rPr lang="it-IT" sz="2800" dirty="0"/>
              <a:t>2) identificarea strategiilor care îi ajută la înțelegere și la îmbunătățirea competențelor. </a:t>
            </a:r>
            <a:endParaRPr lang="ro-RO" sz="2800" dirty="0"/>
          </a:p>
        </p:txBody>
      </p:sp>
    </p:spTree>
    <p:extLst>
      <p:ext uri="{BB962C8B-B14F-4D97-AF65-F5344CB8AC3E}">
        <p14:creationId xmlns:p14="http://schemas.microsoft.com/office/powerpoint/2010/main" val="28012440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3C383CBF-97A9-4A4C-92D9-73BA47DA92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68786"/>
            <a:ext cx="10515600" cy="4351338"/>
          </a:xfrm>
        </p:spPr>
        <p:txBody>
          <a:bodyPr/>
          <a:lstStyle/>
          <a:p>
            <a:r>
              <a:rPr lang="it-IT" sz="3600" dirty="0"/>
              <a:t>Condiţii pentru formarea capacităţii de autoevaluare la elevi:</a:t>
            </a:r>
            <a:endParaRPr lang="ro-RO" sz="3200" dirty="0"/>
          </a:p>
          <a:p>
            <a:pPr lvl="2"/>
            <a:r>
              <a:rPr lang="it-IT" sz="2800" dirty="0"/>
              <a:t>prezentarea încă de la începutul activităţii a competenţelor ce urmează a fi formate şi evaluate; </a:t>
            </a:r>
            <a:endParaRPr lang="ro-RO" sz="2400" dirty="0"/>
          </a:p>
          <a:p>
            <a:pPr lvl="2"/>
            <a:r>
              <a:rPr lang="it-IT" sz="2800" dirty="0"/>
              <a:t>încurajarea elevilor în punerea de întrebări privind modul de rezolvarea a unei sarcini de lucru şi efectele formative ale acesteia;</a:t>
            </a:r>
            <a:endParaRPr lang="ro-RO" sz="2400" dirty="0"/>
          </a:p>
          <a:p>
            <a:pPr lvl="2"/>
            <a:r>
              <a:rPr lang="it-IT" sz="2800" dirty="0"/>
              <a:t>stimularea evaluării în cadrul grupului;</a:t>
            </a:r>
            <a:endParaRPr lang="ro-RO" sz="2400" dirty="0"/>
          </a:p>
          <a:p>
            <a:pPr lvl="2"/>
            <a:r>
              <a:rPr lang="it-IT" sz="2800" dirty="0"/>
              <a:t>completarea la sfârşit a unei sarcini de lucru. </a:t>
            </a:r>
            <a:endParaRPr lang="ro-RO" sz="2400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358312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8D0D6528-F18D-4212-98F0-FFBC76393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16149"/>
            <a:ext cx="10515600" cy="74539"/>
          </a:xfrm>
        </p:spPr>
        <p:txBody>
          <a:bodyPr/>
          <a:lstStyle/>
          <a:p>
            <a:r>
              <a:rPr lang="it-IT" sz="3600" b="1" dirty="0"/>
              <a:t>2.5.3. Evaluarea formativă ca formă de învățare</a:t>
            </a:r>
            <a:br>
              <a:rPr lang="ro-RO" dirty="0"/>
            </a:br>
            <a:endParaRPr lang="ro-RO" dirty="0"/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E47BC25F-AAA2-4CA0-9780-21B34F7029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o-RO" dirty="0"/>
              <a:t>7 strategii: (cf. R. </a:t>
            </a:r>
            <a:r>
              <a:rPr lang="ro-RO" dirty="0" err="1"/>
              <a:t>Stiggins</a:t>
            </a:r>
            <a:r>
              <a:rPr lang="ro-RO" dirty="0"/>
              <a:t>, </a:t>
            </a:r>
            <a:r>
              <a:rPr lang="ro-RO" dirty="0" err="1"/>
              <a:t>Judith</a:t>
            </a:r>
            <a:r>
              <a:rPr lang="ro-RO" dirty="0"/>
              <a:t> </a:t>
            </a:r>
            <a:r>
              <a:rPr lang="ro-RO" dirty="0" err="1"/>
              <a:t>Arter</a:t>
            </a:r>
            <a:r>
              <a:rPr lang="ro-RO" dirty="0"/>
              <a:t>, Jan and Stephen </a:t>
            </a:r>
            <a:r>
              <a:rPr lang="ro-RO" dirty="0" err="1"/>
              <a:t>Chappuis</a:t>
            </a:r>
            <a:r>
              <a:rPr lang="ro-RO" dirty="0"/>
              <a:t>, </a:t>
            </a:r>
            <a:r>
              <a:rPr lang="ro-RO" i="1" dirty="0" err="1"/>
              <a:t>Classroom</a:t>
            </a:r>
            <a:r>
              <a:rPr lang="ro-RO" i="1" dirty="0"/>
              <a:t> </a:t>
            </a:r>
            <a:r>
              <a:rPr lang="ro-RO" i="1" dirty="0" err="1"/>
              <a:t>Assessment</a:t>
            </a:r>
            <a:r>
              <a:rPr lang="ro-RO" i="1" dirty="0"/>
              <a:t> for Student </a:t>
            </a:r>
            <a:r>
              <a:rPr lang="ro-RO" i="1" dirty="0" err="1"/>
              <a:t>learning</a:t>
            </a:r>
            <a:r>
              <a:rPr lang="ro-RO" i="1" dirty="0"/>
              <a:t>. </a:t>
            </a:r>
            <a:r>
              <a:rPr lang="ro-RO" i="1" dirty="0" err="1"/>
              <a:t>Doing</a:t>
            </a:r>
            <a:r>
              <a:rPr lang="ro-RO" i="1" dirty="0"/>
              <a:t> it </a:t>
            </a:r>
            <a:r>
              <a:rPr lang="ro-RO" i="1" dirty="0" err="1"/>
              <a:t>Right</a:t>
            </a:r>
            <a:r>
              <a:rPr lang="ro-RO" i="1" dirty="0"/>
              <a:t> – </a:t>
            </a:r>
            <a:r>
              <a:rPr lang="ro-RO" i="1" dirty="0" err="1"/>
              <a:t>Using</a:t>
            </a:r>
            <a:r>
              <a:rPr lang="ro-RO" i="1" dirty="0"/>
              <a:t> it </a:t>
            </a:r>
            <a:r>
              <a:rPr lang="ro-RO" i="1" dirty="0" err="1"/>
              <a:t>well</a:t>
            </a:r>
            <a:r>
              <a:rPr lang="ro-RO" dirty="0"/>
              <a:t>, 2007) – pentru a utiliza evaluarea în sprijinul învățării</a:t>
            </a:r>
            <a:endParaRPr lang="ro-RO" sz="2400" dirty="0"/>
          </a:p>
          <a:p>
            <a:pPr lvl="0"/>
            <a:r>
              <a:rPr lang="ro-RO" i="1" dirty="0"/>
              <a:t>Încotro mă îndrept?</a:t>
            </a:r>
            <a:endParaRPr lang="ro-RO" sz="2400" dirty="0"/>
          </a:p>
          <a:p>
            <a:pPr lvl="1"/>
            <a:r>
              <a:rPr lang="ro-RO" dirty="0"/>
              <a:t>Oferiți elevilor un scop al învățării clar și pe înțelesul lor.</a:t>
            </a:r>
            <a:endParaRPr lang="ro-RO" sz="2000" dirty="0"/>
          </a:p>
          <a:p>
            <a:pPr lvl="1"/>
            <a:r>
              <a:rPr lang="ro-RO" dirty="0"/>
              <a:t>Dați exemple foarte bune și slabe de produse ale învățării.</a:t>
            </a:r>
            <a:endParaRPr lang="ro-RO" sz="2000" dirty="0"/>
          </a:p>
          <a:p>
            <a:pPr lvl="0"/>
            <a:r>
              <a:rPr lang="ro-RO" i="1" dirty="0"/>
              <a:t>Unde mă aflu acum?</a:t>
            </a:r>
            <a:endParaRPr lang="ro-RO" sz="2400" dirty="0"/>
          </a:p>
          <a:p>
            <a:pPr lvl="1"/>
            <a:r>
              <a:rPr lang="ro-RO" dirty="0"/>
              <a:t>Oferiți periodic feedbackuri descriptive.</a:t>
            </a:r>
            <a:endParaRPr lang="ro-RO" sz="2000" dirty="0"/>
          </a:p>
          <a:p>
            <a:pPr lvl="1"/>
            <a:r>
              <a:rPr lang="ro-RO" dirty="0"/>
              <a:t>Învățați elevii să se autoevalueze și să-și stabilească singuri țeluri.</a:t>
            </a:r>
            <a:endParaRPr lang="ro-RO" sz="2000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3025684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429D7F84-17CA-4D7E-8EAE-53DE57A19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380E5296-58B3-4E32-B592-8701A04201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o-RO" sz="3200" i="1" dirty="0"/>
              <a:t>Cum pot diminua distanța dintre evaluare și învățare?</a:t>
            </a:r>
            <a:endParaRPr lang="ro-RO" dirty="0"/>
          </a:p>
          <a:p>
            <a:pPr lvl="1"/>
            <a:r>
              <a:rPr lang="ro-RO" sz="2800" dirty="0"/>
              <a:t>Proiectați lecții care se concentrează asupra unui aspect/a unei competențe.</a:t>
            </a:r>
            <a:endParaRPr lang="ro-RO" dirty="0"/>
          </a:p>
          <a:p>
            <a:pPr lvl="1"/>
            <a:r>
              <a:rPr lang="ro-RO" sz="2800" dirty="0"/>
              <a:t>Învățați elevii să revizuiască atent.</a:t>
            </a:r>
            <a:endParaRPr lang="ro-RO" dirty="0"/>
          </a:p>
          <a:p>
            <a:pPr lvl="1"/>
            <a:r>
              <a:rPr lang="ro-RO" sz="2800" dirty="0"/>
              <a:t>Angajați elevii în procesul de evaluare, încurajați-i să își țină evidența propriei evoluții și să împărtășească experiențele de învățare.</a:t>
            </a:r>
            <a:endParaRPr lang="ro-RO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0358617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55372399-D823-402B-9552-0956440DF0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68786"/>
            <a:ext cx="10515600" cy="4351338"/>
          </a:xfrm>
        </p:spPr>
        <p:txBody>
          <a:bodyPr/>
          <a:lstStyle/>
          <a:p>
            <a:r>
              <a:rPr lang="ro-RO" sz="3200" dirty="0"/>
              <a:t>Există cinci factori-cheie în utilizarea evaluării pentru optimizarea învățării:</a:t>
            </a:r>
          </a:p>
          <a:p>
            <a:pPr lvl="1"/>
            <a:r>
              <a:rPr lang="ro-RO" sz="2800" dirty="0"/>
              <a:t>feedback eficient; </a:t>
            </a:r>
          </a:p>
          <a:p>
            <a:pPr lvl="1"/>
            <a:r>
              <a:rPr lang="ro-RO" sz="2800" dirty="0"/>
              <a:t>implicarea activă a elevilor în propriul proces de învățare;</a:t>
            </a:r>
          </a:p>
          <a:p>
            <a:pPr lvl="1"/>
            <a:r>
              <a:rPr lang="ro-RO" sz="2800" dirty="0"/>
              <a:t>ajustarea predării în funcție de rezultatele evaluării;</a:t>
            </a:r>
          </a:p>
          <a:p>
            <a:pPr lvl="1"/>
            <a:r>
              <a:rPr lang="ro-RO" sz="2800" dirty="0"/>
              <a:t>influență puternică asupra învățării, materializată în motivație și stimă de sine;</a:t>
            </a:r>
          </a:p>
          <a:p>
            <a:pPr lvl="1"/>
            <a:r>
              <a:rPr lang="ro-RO" sz="2800" dirty="0"/>
              <a:t>nevoia elevilor de a se autoevalua și de a înțelege cum să </a:t>
            </a:r>
            <a:r>
              <a:rPr lang="ro-RO" sz="2800" dirty="0">
                <a:hlinkClick r:id="rId2" action="ppaction://hlinkfile"/>
              </a:rPr>
              <a:t>îmbunătățească</a:t>
            </a:r>
            <a:r>
              <a:rPr lang="ro-RO" sz="2800" dirty="0"/>
              <a:t>.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9356338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B49D55A7-B01D-4393-9D69-7FA5818785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25415"/>
            <a:ext cx="10515600" cy="565273"/>
          </a:xfrm>
        </p:spPr>
        <p:txBody>
          <a:bodyPr/>
          <a:lstStyle/>
          <a:p>
            <a:r>
              <a:rPr lang="ro-RO" dirty="0"/>
              <a:t>Activitate pe grupe</a:t>
            </a:r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CF80135F-F49F-4423-84EC-3039ED9500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528957"/>
            <a:ext cx="10515600" cy="4351338"/>
          </a:xfrm>
        </p:spPr>
        <p:txBody>
          <a:bodyPr/>
          <a:lstStyle/>
          <a:p>
            <a:r>
              <a:rPr lang="ro-RO" dirty="0"/>
              <a:t>Alegeți o competență-cheie și stabiliți relația dinte componente, conform schemei de mai jos:  </a:t>
            </a:r>
          </a:p>
        </p:txBody>
      </p:sp>
      <p:graphicFrame>
        <p:nvGraphicFramePr>
          <p:cNvPr id="4" name="Nomogramă 3">
            <a:extLst>
              <a:ext uri="{FF2B5EF4-FFF2-40B4-BE49-F238E27FC236}">
                <a16:creationId xmlns:a16="http://schemas.microsoft.com/office/drawing/2014/main" id="{8993E362-2258-42D8-A885-161D78B5A4C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93019506"/>
              </p:ext>
            </p:extLst>
          </p:nvPr>
        </p:nvGraphicFramePr>
        <p:xfrm>
          <a:off x="1538068" y="2491227"/>
          <a:ext cx="9115864" cy="35438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54442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469D38C3-79E2-4FD1-8207-EA7B98578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80074"/>
            <a:ext cx="10515600" cy="783188"/>
          </a:xfrm>
        </p:spPr>
        <p:txBody>
          <a:bodyPr/>
          <a:lstStyle/>
          <a:p>
            <a:r>
              <a:rPr lang="ro-RO" dirty="0"/>
              <a:t>Activitate pe grupe </a:t>
            </a:r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AEE645B0-EE82-4D16-BD28-3A88E1FFE8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74277"/>
            <a:ext cx="10515600" cy="3902685"/>
          </a:xfrm>
        </p:spPr>
        <p:txBody>
          <a:bodyPr/>
          <a:lstStyle/>
          <a:p>
            <a:r>
              <a:rPr lang="ro-RO" sz="3200" dirty="0"/>
              <a:t>Realizați trei </a:t>
            </a:r>
            <a:r>
              <a:rPr lang="ro-RO" sz="3200" dirty="0">
                <a:hlinkClick r:id="rId2" action="ppaction://hlinkfile"/>
              </a:rPr>
              <a:t>itemi</a:t>
            </a:r>
            <a:r>
              <a:rPr lang="ro-RO" sz="3200" dirty="0"/>
              <a:t> diferiți pornind de la textele date. </a:t>
            </a:r>
          </a:p>
          <a:p>
            <a:r>
              <a:rPr lang="ro-RO" sz="3200" dirty="0"/>
              <a:t>Discutați în ce constă dificultatea proiectării lor? </a:t>
            </a:r>
          </a:p>
          <a:p>
            <a:r>
              <a:rPr lang="ro-RO" sz="3200" dirty="0"/>
              <a:t>Identificați nivelul procesului psihic, conform taxonomiei lui Hess/</a:t>
            </a:r>
            <a:r>
              <a:rPr lang="ro-RO" sz="3200" dirty="0" err="1"/>
              <a:t>Marzano</a:t>
            </a:r>
            <a:r>
              <a:rPr lang="en-US" sz="3200" dirty="0"/>
              <a:t>/Anderson</a:t>
            </a:r>
            <a:r>
              <a:rPr lang="ro-RO" sz="3200" dirty="0"/>
              <a:t>, pentru itemii proiectați. </a:t>
            </a:r>
          </a:p>
        </p:txBody>
      </p:sp>
    </p:spTree>
    <p:extLst>
      <p:ext uri="{BB962C8B-B14F-4D97-AF65-F5344CB8AC3E}">
        <p14:creationId xmlns:p14="http://schemas.microsoft.com/office/powerpoint/2010/main" val="39668428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04FC6D-B6B0-4B73-80F0-88C9314F7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Exercițiu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2F6C97-DB18-412E-84DB-94AE1D00FFBD}"/>
              </a:ext>
            </a:extLst>
          </p:cNvPr>
          <p:cNvSpPr txBox="1"/>
          <p:nvPr/>
        </p:nvSpPr>
        <p:spPr>
          <a:xfrm>
            <a:off x="959706" y="1184991"/>
            <a:ext cx="105156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600" dirty="0"/>
              <a:t>1</a:t>
            </a:r>
            <a:r>
              <a:rPr lang="ro-RO" sz="2600" b="1" dirty="0"/>
              <a:t>. Scopul unui </a:t>
            </a:r>
            <a:r>
              <a:rPr lang="en-US" sz="2600" b="1" dirty="0" err="1"/>
              <a:t>cluss</a:t>
            </a:r>
            <a:r>
              <a:rPr lang="en-US" sz="2600" b="1" dirty="0"/>
              <a:t> </a:t>
            </a:r>
            <a:r>
              <a:rPr lang="ro-RO" sz="2600" b="1" dirty="0"/>
              <a:t>î</a:t>
            </a:r>
            <a:r>
              <a:rPr lang="en-US" sz="2600" b="1" dirty="0"/>
              <a:t>n </a:t>
            </a:r>
            <a:r>
              <a:rPr lang="en-US" sz="2600" b="1" dirty="0" err="1"/>
              <a:t>furmpaling</a:t>
            </a:r>
            <a:r>
              <a:rPr lang="en-US" sz="2600" b="1" dirty="0"/>
              <a:t> </a:t>
            </a:r>
            <a:r>
              <a:rPr lang="ro-RO" sz="2600" b="1" dirty="0"/>
              <a:t>este de a înlătura:</a:t>
            </a:r>
            <a:endParaRPr lang="en-US" sz="2600" b="1" dirty="0"/>
          </a:p>
          <a:p>
            <a:pPr marL="342900" indent="-342900">
              <a:buAutoNum type="alphaLcPeriod"/>
            </a:pPr>
            <a:r>
              <a:rPr lang="ro-RO" sz="2600" dirty="0"/>
              <a:t>Pragurile </a:t>
            </a:r>
            <a:r>
              <a:rPr lang="ro-RO" sz="2600" dirty="0" err="1"/>
              <a:t>cluss</a:t>
            </a:r>
            <a:endParaRPr lang="ro-RO" sz="2600" dirty="0"/>
          </a:p>
          <a:p>
            <a:pPr marL="342900" indent="-342900">
              <a:buFontTx/>
              <a:buAutoNum type="alphaLcPeriod"/>
            </a:pPr>
            <a:r>
              <a:rPr lang="ro-RO" sz="2600" dirty="0" err="1"/>
              <a:t>Tremalisurile</a:t>
            </a:r>
            <a:endParaRPr lang="ro-RO" sz="2600" dirty="0"/>
          </a:p>
          <a:p>
            <a:pPr marL="342900" indent="-342900">
              <a:buAutoNum type="alphaLcPeriod"/>
            </a:pPr>
            <a:r>
              <a:rPr lang="ro-RO" sz="2600" dirty="0"/>
              <a:t>Clopurile</a:t>
            </a:r>
          </a:p>
          <a:p>
            <a:pPr marL="342900" indent="-342900">
              <a:buAutoNum type="alphaLcPeriod"/>
            </a:pPr>
            <a:r>
              <a:rPr lang="ro-RO" sz="2600" dirty="0" err="1"/>
              <a:t>Plumorile</a:t>
            </a:r>
            <a:r>
              <a:rPr lang="ro-RO" sz="2600" dirty="0"/>
              <a:t> </a:t>
            </a:r>
          </a:p>
          <a:p>
            <a:pPr marL="342900" indent="-342900">
              <a:buAutoNum type="alphaLcPeriod"/>
            </a:pPr>
            <a:endParaRPr lang="ro-RO" sz="2800" b="1" dirty="0"/>
          </a:p>
          <a:p>
            <a:r>
              <a:rPr lang="ro-RO" sz="2400" b="1" dirty="0"/>
              <a:t>2. Trasarea este corectă atunci când:</a:t>
            </a:r>
          </a:p>
          <a:p>
            <a:pPr marL="342900" indent="-342900">
              <a:buFont typeface="+mj-lt"/>
              <a:buAutoNum type="alphaLcParenR"/>
            </a:pPr>
            <a:r>
              <a:rPr lang="ro-RO" sz="2400" dirty="0" err="1"/>
              <a:t>luspul</a:t>
            </a:r>
            <a:r>
              <a:rPr lang="ro-RO" sz="2400" dirty="0"/>
              <a:t> trasează clopul</a:t>
            </a:r>
          </a:p>
          <a:p>
            <a:pPr marL="342900" indent="-342900">
              <a:buFont typeface="+mj-lt"/>
              <a:buAutoNum type="alphaLcParenR"/>
            </a:pPr>
            <a:r>
              <a:rPr lang="ro-RO" sz="2400" dirty="0"/>
              <a:t>Fanii </a:t>
            </a:r>
            <a:r>
              <a:rPr lang="ro-RO" sz="2400" dirty="0" err="1"/>
              <a:t>viskelează</a:t>
            </a:r>
            <a:r>
              <a:rPr lang="ro-RO" sz="2400" dirty="0"/>
              <a:t>, dacă </a:t>
            </a:r>
            <a:r>
              <a:rPr lang="ro-RO" sz="2400" dirty="0" err="1"/>
              <a:t>viskalul</a:t>
            </a:r>
            <a:r>
              <a:rPr lang="ro-RO" sz="2400" dirty="0"/>
              <a:t> este un upgrade sau </a:t>
            </a:r>
            <a:r>
              <a:rPr lang="ro-RO" sz="2400" dirty="0" err="1"/>
              <a:t>downgrade</a:t>
            </a:r>
            <a:endParaRPr lang="ro-RO" sz="2400" dirty="0"/>
          </a:p>
          <a:p>
            <a:pPr marL="342900" indent="-342900">
              <a:buFont typeface="+mj-lt"/>
              <a:buAutoNum type="alphaLcParenR"/>
            </a:pPr>
            <a:r>
              <a:rPr lang="ro-RO" sz="2400" dirty="0" err="1"/>
              <a:t>Belgoul</a:t>
            </a:r>
            <a:r>
              <a:rPr lang="ro-RO" sz="2400" dirty="0"/>
              <a:t> </a:t>
            </a:r>
            <a:r>
              <a:rPr lang="ro-RO" sz="2400" dirty="0" err="1"/>
              <a:t>flursează</a:t>
            </a:r>
            <a:r>
              <a:rPr lang="ro-RO" sz="2400" dirty="0"/>
              <a:t>,</a:t>
            </a:r>
          </a:p>
          <a:p>
            <a:pPr marL="342900" indent="-342900">
              <a:buFont typeface="+mj-lt"/>
              <a:buAutoNum type="alphaLcParenR"/>
            </a:pPr>
            <a:r>
              <a:rPr lang="ro-RO" sz="2400" dirty="0"/>
              <a:t>Disproporția este majoră. </a:t>
            </a:r>
          </a:p>
          <a:p>
            <a:pPr marL="342900" indent="-342900">
              <a:buAutoNum type="alphaLcPeriod"/>
            </a:pPr>
            <a:endParaRPr lang="ro-RO" sz="2800" b="1" dirty="0"/>
          </a:p>
          <a:p>
            <a:pPr marL="342900" indent="-342900">
              <a:buAutoNum type="alphaLcPeriod"/>
            </a:pPr>
            <a:endParaRPr lang="ro-RO" b="1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49978175-AC9A-4408-9CCD-90BCC92EE17B}"/>
                  </a:ext>
                </a:extLst>
              </p14:cNvPr>
              <p14:cNvContentPartPr/>
              <p14:nvPr/>
            </p14:nvContentPartPr>
            <p14:xfrm>
              <a:off x="4732812" y="6370734"/>
              <a:ext cx="2164320" cy="292680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49978175-AC9A-4408-9CCD-90BCC92EE17B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670172" y="6307734"/>
                <a:ext cx="2289960" cy="418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4135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reptunghi 2">
            <a:extLst>
              <a:ext uri="{FF2B5EF4-FFF2-40B4-BE49-F238E27FC236}">
                <a16:creationId xmlns:a16="http://schemas.microsoft.com/office/drawing/2014/main" id="{C6B35618-026F-4F3F-8D2C-D839A76E7FF8}"/>
              </a:ext>
            </a:extLst>
          </p:cNvPr>
          <p:cNvSpPr/>
          <p:nvPr/>
        </p:nvSpPr>
        <p:spPr>
          <a:xfrm>
            <a:off x="1159239" y="1358444"/>
            <a:ext cx="9528747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sz="2400" b="1" dirty="0"/>
              <a:t>3. Sigla deseori surclasează </a:t>
            </a:r>
            <a:r>
              <a:rPr lang="ro-RO" sz="2400" b="1" dirty="0" err="1"/>
              <a:t>trelsumul</a:t>
            </a:r>
            <a:r>
              <a:rPr lang="ro-RO" sz="2400" b="1" dirty="0"/>
              <a:t> pentru că:</a:t>
            </a:r>
          </a:p>
          <a:p>
            <a:pPr marL="342900" indent="-342900">
              <a:buAutoNum type="alphaLcPeriod"/>
            </a:pPr>
            <a:r>
              <a:rPr lang="ro-RO" sz="2400" dirty="0"/>
              <a:t>Toate siglele sunt </a:t>
            </a:r>
            <a:r>
              <a:rPr lang="ro-RO" sz="2400" dirty="0" err="1"/>
              <a:t>melioase</a:t>
            </a:r>
            <a:r>
              <a:rPr lang="ro-RO" sz="2400" dirty="0"/>
              <a:t>; </a:t>
            </a:r>
          </a:p>
          <a:p>
            <a:pPr marL="342900" indent="-342900">
              <a:buAutoNum type="alphaLcPeriod"/>
            </a:pPr>
            <a:r>
              <a:rPr lang="ro-RO" sz="2400" dirty="0"/>
              <a:t>Siglele sunt întotdeauna </a:t>
            </a:r>
            <a:r>
              <a:rPr lang="ro-RO" sz="2400" dirty="0" err="1"/>
              <a:t>tarioase</a:t>
            </a:r>
            <a:r>
              <a:rPr lang="ro-RO" sz="2400" dirty="0"/>
              <a:t>; </a:t>
            </a:r>
          </a:p>
          <a:p>
            <a:pPr marL="342900" indent="-342900">
              <a:buAutoNum type="alphaLcPeriod"/>
            </a:pPr>
            <a:r>
              <a:rPr lang="ro-RO" sz="2400" dirty="0"/>
              <a:t>Siglele sunt frecvent </a:t>
            </a:r>
            <a:r>
              <a:rPr lang="ro-RO" sz="2400" dirty="0" err="1"/>
              <a:t>tarioase</a:t>
            </a:r>
            <a:r>
              <a:rPr lang="ro-RO" sz="2400" dirty="0"/>
              <a:t>;</a:t>
            </a:r>
          </a:p>
          <a:p>
            <a:pPr marL="342900" indent="-342900">
              <a:buAutoNum type="alphaLcPeriod"/>
            </a:pPr>
            <a:r>
              <a:rPr lang="ro-RO" sz="2400" dirty="0"/>
              <a:t>Niciun </a:t>
            </a:r>
            <a:r>
              <a:rPr lang="ro-RO" sz="2400" dirty="0" err="1"/>
              <a:t>trelsum</a:t>
            </a:r>
            <a:r>
              <a:rPr lang="ro-RO" sz="2400" dirty="0"/>
              <a:t> nu surclasează.</a:t>
            </a:r>
          </a:p>
          <a:p>
            <a:pPr marL="342900" indent="-342900">
              <a:buAutoNum type="alphaLcPeriod"/>
            </a:pPr>
            <a:endParaRPr lang="ro-RO" sz="2400" dirty="0"/>
          </a:p>
          <a:p>
            <a:r>
              <a:rPr lang="ro-RO" sz="2400" b="1" dirty="0"/>
              <a:t>4. F</a:t>
            </a:r>
            <a:r>
              <a:rPr lang="en-US" sz="2400" b="1" dirty="0"/>
              <a:t>rib</a:t>
            </a:r>
            <a:r>
              <a:rPr lang="ro-RO" sz="2400" b="1" dirty="0"/>
              <a:t>i</a:t>
            </a:r>
            <a:r>
              <a:rPr lang="en-US" sz="2400" b="1" dirty="0"/>
              <a:t>d</a:t>
            </a:r>
            <a:r>
              <a:rPr lang="ro-RO" sz="2400" b="1" dirty="0"/>
              <a:t>-</a:t>
            </a:r>
            <a:r>
              <a:rPr lang="en-US" sz="2400" b="1" dirty="0" err="1"/>
              <a:t>breg</a:t>
            </a:r>
            <a:r>
              <a:rPr lang="ro-RO" sz="2400" b="1" dirty="0" err="1"/>
              <a:t>ul</a:t>
            </a:r>
            <a:r>
              <a:rPr lang="en-US" sz="2400" b="1" dirty="0"/>
              <a:t> </a:t>
            </a:r>
            <a:r>
              <a:rPr lang="ro-RO" sz="2400" b="1" dirty="0"/>
              <a:t>se va m</a:t>
            </a:r>
            <a:r>
              <a:rPr lang="en-US" sz="2400" b="1" dirty="0"/>
              <a:t>e</a:t>
            </a:r>
            <a:r>
              <a:rPr lang="ro-RO" sz="2400" b="1" dirty="0" err="1"/>
              <a:t>ltui</a:t>
            </a:r>
            <a:r>
              <a:rPr lang="ro-RO" sz="2400" b="1" dirty="0"/>
              <a:t> mai bine cu un: </a:t>
            </a:r>
            <a:endParaRPr lang="en-US" sz="2400" b="1" dirty="0"/>
          </a:p>
          <a:p>
            <a:pPr marL="342900" indent="-342900">
              <a:buAutoNum type="alphaLcPeriod"/>
            </a:pPr>
            <a:r>
              <a:rPr lang="ro-RO" sz="2400" dirty="0" err="1"/>
              <a:t>derstere</a:t>
            </a:r>
            <a:endParaRPr lang="ro-RO" sz="2400" dirty="0"/>
          </a:p>
          <a:p>
            <a:pPr marL="342900" indent="-342900">
              <a:buAutoNum type="alphaLcPeriod"/>
            </a:pPr>
            <a:r>
              <a:rPr lang="ro-RO" sz="2400" dirty="0" err="1"/>
              <a:t>morstă</a:t>
            </a:r>
            <a:endParaRPr lang="ro-RO" sz="2400" dirty="0"/>
          </a:p>
          <a:p>
            <a:pPr marL="342900" indent="-342900">
              <a:buFontTx/>
              <a:buAutoNum type="alphaLcPeriod"/>
            </a:pPr>
            <a:r>
              <a:rPr lang="ro-RO" sz="2400" dirty="0" err="1"/>
              <a:t>sorteră</a:t>
            </a:r>
            <a:endParaRPr lang="ro-RO" sz="2400" dirty="0"/>
          </a:p>
          <a:p>
            <a:pPr marL="342900" indent="-342900">
              <a:buAutoNum type="alphaLcPeriod"/>
            </a:pPr>
            <a:r>
              <a:rPr lang="ro-RO" sz="2400" dirty="0" err="1"/>
              <a:t>Ignu</a:t>
            </a:r>
            <a:endParaRPr lang="ro-RO" sz="2400" dirty="0"/>
          </a:p>
        </p:txBody>
      </p:sp>
    </p:spTree>
    <p:extLst>
      <p:ext uri="{BB962C8B-B14F-4D97-AF65-F5344CB8AC3E}">
        <p14:creationId xmlns:p14="http://schemas.microsoft.com/office/powerpoint/2010/main" val="33420321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A3E39CA1-3006-4290-8538-4FF51FB52A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ro-RO" b="1" dirty="0"/>
              <a:t>Competențe specifice</a:t>
            </a:r>
            <a:endParaRPr lang="ro-RO" dirty="0"/>
          </a:p>
          <a:p>
            <a:pPr marL="114300" lvl="0" indent="0">
              <a:buNone/>
            </a:pPr>
            <a:r>
              <a:rPr lang="ro-RO" sz="3200" i="1" dirty="0"/>
              <a:t>•	Elaborarea unor activități de evaluare variate în concordanță cu noile programe</a:t>
            </a:r>
          </a:p>
          <a:p>
            <a:pPr marL="114300" lvl="0" indent="0">
              <a:buNone/>
            </a:pPr>
            <a:r>
              <a:rPr lang="ro-RO" sz="3200" i="1" dirty="0"/>
              <a:t>•	Corelarea evaluării formative cu învățarea, în vederea reglării și îmbunătățirii nivelului de formare a competențelor</a:t>
            </a:r>
          </a:p>
          <a:p>
            <a:pPr marL="114300" lvl="0" indent="0">
              <a:buNone/>
            </a:pPr>
            <a:r>
              <a:rPr lang="ro-RO" sz="3200" i="1" dirty="0"/>
              <a:t>•	Realizarea unor grile pentru evaluarea competențelor din noile programe</a:t>
            </a:r>
          </a:p>
          <a:p>
            <a:pPr lvl="0"/>
            <a:endParaRPr lang="ro-RO" i="1" dirty="0"/>
          </a:p>
          <a:p>
            <a:endParaRPr lang="ro-RO" dirty="0"/>
          </a:p>
        </p:txBody>
      </p:sp>
      <p:sp>
        <p:nvSpPr>
          <p:cNvPr id="6" name="Titlu 5">
            <a:extLst>
              <a:ext uri="{FF2B5EF4-FFF2-40B4-BE49-F238E27FC236}">
                <a16:creationId xmlns:a16="http://schemas.microsoft.com/office/drawing/2014/main" id="{BB779B9C-8EB9-4066-A34A-83C75135AF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3561020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C2F6C97-DB18-412E-84DB-94AE1D00FFBD}"/>
              </a:ext>
            </a:extLst>
          </p:cNvPr>
          <p:cNvSpPr txBox="1"/>
          <p:nvPr/>
        </p:nvSpPr>
        <p:spPr>
          <a:xfrm>
            <a:off x="838200" y="1059120"/>
            <a:ext cx="10515600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eriod"/>
            </a:pPr>
            <a:endParaRPr lang="ro-RO" dirty="0"/>
          </a:p>
          <a:p>
            <a:r>
              <a:rPr lang="ro-RO" sz="2400" b="1" dirty="0"/>
              <a:t>5. Motivele unui </a:t>
            </a:r>
            <a:r>
              <a:rPr lang="ro-RO" sz="2400" b="1" dirty="0" err="1"/>
              <a:t>tristal</a:t>
            </a:r>
            <a:r>
              <a:rPr lang="ro-RO" sz="2400" b="1" dirty="0"/>
              <a:t> sunt:</a:t>
            </a:r>
            <a:endParaRPr lang="en-US" sz="2400" b="1" dirty="0"/>
          </a:p>
          <a:p>
            <a:pPr marL="342900" indent="-342900">
              <a:buAutoNum type="alphaLcPeriod"/>
            </a:pPr>
            <a:r>
              <a:rPr lang="ro-RO" sz="2400" dirty="0" err="1"/>
              <a:t>saburile</a:t>
            </a:r>
            <a:r>
              <a:rPr lang="ro-RO" sz="2400" dirty="0"/>
              <a:t> </a:t>
            </a:r>
            <a:r>
              <a:rPr lang="ro-RO" sz="2400" dirty="0" err="1"/>
              <a:t>foped</a:t>
            </a:r>
            <a:r>
              <a:rPr lang="ro-RO" sz="2400" dirty="0"/>
              <a:t> și </a:t>
            </a:r>
            <a:r>
              <a:rPr lang="ro-RO" sz="2400" dirty="0" err="1"/>
              <a:t>finurile</a:t>
            </a:r>
            <a:r>
              <a:rPr lang="ro-RO" sz="2400" dirty="0"/>
              <a:t> </a:t>
            </a:r>
            <a:r>
              <a:rPr lang="ro-RO" sz="2400" dirty="0" err="1"/>
              <a:t>tinzate</a:t>
            </a:r>
            <a:r>
              <a:rPr lang="ro-RO" sz="2400" dirty="0"/>
              <a:t>; </a:t>
            </a:r>
          </a:p>
          <a:p>
            <a:pPr marL="342900" indent="-342900">
              <a:buAutoNum type="alphaLcPeriod"/>
            </a:pPr>
            <a:r>
              <a:rPr lang="ro-RO" sz="2400" dirty="0" err="1"/>
              <a:t>kredgul</a:t>
            </a:r>
            <a:r>
              <a:rPr lang="ro-RO" sz="2400" dirty="0"/>
              <a:t> prăjit cu </a:t>
            </a:r>
            <a:r>
              <a:rPr lang="ro-RO" sz="2400" dirty="0" err="1"/>
              <a:t>oroți</a:t>
            </a:r>
            <a:r>
              <a:rPr lang="ro-RO" sz="2400" dirty="0"/>
              <a:t>;</a:t>
            </a:r>
          </a:p>
          <a:p>
            <a:pPr marL="342900" indent="-342900">
              <a:buAutoNum type="alphaLcPeriod"/>
            </a:pPr>
            <a:r>
              <a:rPr lang="ro-RO" sz="2400" dirty="0" err="1"/>
              <a:t>rakaboți</a:t>
            </a:r>
            <a:r>
              <a:rPr lang="ro-RO" sz="2400" dirty="0"/>
              <a:t> sunt acceptați în adevăruri;</a:t>
            </a:r>
          </a:p>
          <a:p>
            <a:pPr marL="342900" indent="-342900">
              <a:buAutoNum type="alphaLcPeriod"/>
            </a:pPr>
            <a:r>
              <a:rPr lang="ro-RO" sz="2400" dirty="0"/>
              <a:t>Majoritatea ploturilor au fost tunate.</a:t>
            </a:r>
          </a:p>
          <a:p>
            <a:pPr marL="342900" indent="-342900">
              <a:buAutoNum type="alphaLcPeriod"/>
            </a:pPr>
            <a:endParaRPr lang="ro-RO" sz="2400" b="1" dirty="0"/>
          </a:p>
          <a:p>
            <a:r>
              <a:rPr lang="ro-RO" sz="2400" b="1" dirty="0"/>
              <a:t>6. Funcția de m</a:t>
            </a:r>
            <a:r>
              <a:rPr lang="en-US" sz="2400" b="1" dirty="0"/>
              <a:t>el</a:t>
            </a:r>
            <a:r>
              <a:rPr lang="ro-RO" sz="2400" b="1" dirty="0" err="1"/>
              <a:t>tuire</a:t>
            </a:r>
            <a:r>
              <a:rPr lang="ro-RO" sz="2400" b="1" dirty="0"/>
              <a:t> a unui </a:t>
            </a:r>
            <a:r>
              <a:rPr lang="ro-RO" sz="2400" b="1" dirty="0" err="1"/>
              <a:t>ignu</a:t>
            </a:r>
            <a:r>
              <a:rPr lang="ro-RO" sz="2400" b="1" dirty="0"/>
              <a:t> este mai eficient realizată în conexiune cu:</a:t>
            </a:r>
            <a:endParaRPr lang="en-US" sz="2400" dirty="0"/>
          </a:p>
          <a:p>
            <a:r>
              <a:rPr lang="en-US" sz="2400" dirty="0"/>
              <a:t>a. </a:t>
            </a:r>
            <a:r>
              <a:rPr lang="ro-RO" sz="2400" dirty="0"/>
              <a:t>un</a:t>
            </a:r>
            <a:r>
              <a:rPr lang="en-US" sz="2400" dirty="0"/>
              <a:t> </a:t>
            </a:r>
            <a:r>
              <a:rPr lang="en-US" sz="2400" dirty="0" err="1"/>
              <a:t>raxma</a:t>
            </a:r>
            <a:r>
              <a:rPr lang="en-US" sz="2400" dirty="0"/>
              <a:t> </a:t>
            </a:r>
            <a:r>
              <a:rPr lang="en-US" sz="2400" dirty="0" err="1"/>
              <a:t>tol</a:t>
            </a:r>
            <a:endParaRPr lang="en-US" sz="2400" dirty="0"/>
          </a:p>
          <a:p>
            <a:r>
              <a:rPr lang="en-US" sz="2400" dirty="0"/>
              <a:t>b. </a:t>
            </a:r>
            <a:r>
              <a:rPr lang="en-US" sz="2400" dirty="0" err="1"/>
              <a:t>Stantol</a:t>
            </a:r>
            <a:r>
              <a:rPr lang="ro-RO" sz="2400" dirty="0" err="1"/>
              <a:t>ul</a:t>
            </a:r>
            <a:r>
              <a:rPr lang="ro-RO" sz="2400" dirty="0"/>
              <a:t> </a:t>
            </a:r>
            <a:r>
              <a:rPr lang="en-US" sz="2400" dirty="0" err="1"/>
              <a:t>groshing</a:t>
            </a:r>
            <a:r>
              <a:rPr lang="en-US" sz="2400" dirty="0"/>
              <a:t> </a:t>
            </a:r>
            <a:endParaRPr lang="ro-RO" sz="2400" dirty="0"/>
          </a:p>
          <a:p>
            <a:r>
              <a:rPr lang="ro-RO" sz="2400" dirty="0"/>
              <a:t>c. F</a:t>
            </a:r>
            <a:r>
              <a:rPr lang="en-US" sz="2400" dirty="0"/>
              <a:t>rib</a:t>
            </a:r>
            <a:r>
              <a:rPr lang="ro-RO" sz="2400" dirty="0"/>
              <a:t>i</a:t>
            </a:r>
            <a:r>
              <a:rPr lang="en-US" sz="2400" dirty="0"/>
              <a:t>d</a:t>
            </a:r>
            <a:r>
              <a:rPr lang="ro-RO" sz="2400" dirty="0"/>
              <a:t>-</a:t>
            </a:r>
            <a:r>
              <a:rPr lang="en-US" sz="2400" dirty="0" err="1"/>
              <a:t>breg</a:t>
            </a:r>
            <a:r>
              <a:rPr lang="ro-RO" sz="2400" dirty="0" err="1"/>
              <a:t>ul</a:t>
            </a:r>
            <a:r>
              <a:rPr lang="en-US" sz="2400" dirty="0"/>
              <a:t> </a:t>
            </a:r>
            <a:endParaRPr lang="ro-RO" sz="2400" dirty="0"/>
          </a:p>
          <a:p>
            <a:r>
              <a:rPr lang="ro-RO" sz="2400" dirty="0"/>
              <a:t>d</a:t>
            </a:r>
            <a:r>
              <a:rPr lang="en-US" sz="2400" dirty="0"/>
              <a:t> </a:t>
            </a:r>
            <a:r>
              <a:rPr lang="ro-RO" sz="2400" dirty="0"/>
              <a:t>un </a:t>
            </a:r>
            <a:r>
              <a:rPr lang="ro-RO" sz="2400" dirty="0" err="1"/>
              <a:t>susho</a:t>
            </a:r>
            <a:r>
              <a:rPr lang="ro-RO" sz="2400" dirty="0"/>
              <a:t> </a:t>
            </a:r>
            <a:r>
              <a:rPr lang="en-US" sz="2400" dirty="0" err="1"/>
              <a:t>fr</a:t>
            </a:r>
            <a:r>
              <a:rPr lang="ro-RO" sz="2400" dirty="0"/>
              <a:t>el.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4407843B-436D-4585-B1E0-EEF6A0D975D3}"/>
                  </a:ext>
                </a:extLst>
              </p14:cNvPr>
              <p14:cNvContentPartPr/>
              <p14:nvPr/>
            </p14:nvContentPartPr>
            <p14:xfrm>
              <a:off x="5202252" y="6350214"/>
              <a:ext cx="1699200" cy="317880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4407843B-436D-4585-B1E0-EEF6A0D975D3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139252" y="6287574"/>
                <a:ext cx="1824840" cy="443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94561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02395365-E212-416A-8FE7-33F72C28D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50961"/>
            <a:ext cx="10515600" cy="826181"/>
          </a:xfrm>
        </p:spPr>
        <p:txBody>
          <a:bodyPr/>
          <a:lstStyle/>
          <a:p>
            <a:r>
              <a:rPr lang="ro-RO" dirty="0"/>
              <a:t>Activitate online </a:t>
            </a:r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EFE6AD8C-AE7A-4CE8-ADC7-A6E3B7D90C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147798"/>
            <a:ext cx="10221686" cy="3359242"/>
          </a:xfrm>
        </p:spPr>
        <p:txBody>
          <a:bodyPr/>
          <a:lstStyle/>
          <a:p>
            <a:pPr marL="114300" indent="0">
              <a:buNone/>
            </a:pPr>
            <a:r>
              <a:rPr lang="ro-RO" dirty="0"/>
              <a:t> </a:t>
            </a:r>
            <a:r>
              <a:rPr lang="ro-RO" sz="3200" dirty="0"/>
              <a:t>1. Realizați un test de evaluare, alcătuit din itemi obiectivi și/sau semiobiectivi pe care să îl dați</a:t>
            </a:r>
            <a:r>
              <a:rPr lang="en-US" sz="3200" dirty="0"/>
              <a:t>, </a:t>
            </a:r>
            <a:r>
              <a:rPr lang="ro-RO" sz="3200" dirty="0"/>
              <a:t>online</a:t>
            </a:r>
            <a:r>
              <a:rPr lang="en-US" sz="3200" dirty="0"/>
              <a:t>,</a:t>
            </a:r>
            <a:r>
              <a:rPr lang="ro-RO" sz="3200" dirty="0"/>
              <a:t> elevilor la clasă. </a:t>
            </a:r>
          </a:p>
          <a:p>
            <a:r>
              <a:rPr lang="en-US" sz="3200" dirty="0" err="1"/>
              <a:t>Puteți</a:t>
            </a:r>
            <a:r>
              <a:rPr lang="en-US" sz="3200" dirty="0"/>
              <a:t> </a:t>
            </a:r>
            <a:r>
              <a:rPr lang="en-US" sz="3200" dirty="0" err="1"/>
              <a:t>utiliza</a:t>
            </a:r>
            <a:r>
              <a:rPr lang="en-US" sz="3200" dirty="0"/>
              <a:t> </a:t>
            </a:r>
            <a:r>
              <a:rPr lang="en-US" sz="3200" dirty="0" err="1"/>
              <a:t>platforme</a:t>
            </a:r>
            <a:r>
              <a:rPr lang="en-US" sz="3200" dirty="0"/>
              <a:t> de </a:t>
            </a:r>
            <a:r>
              <a:rPr lang="en-US" sz="3200" dirty="0" err="1"/>
              <a:t>realizare</a:t>
            </a:r>
            <a:r>
              <a:rPr lang="en-US" sz="3200" dirty="0"/>
              <a:t> a </a:t>
            </a:r>
            <a:r>
              <a:rPr lang="en-US" sz="3200" dirty="0" err="1"/>
              <a:t>testelor</a:t>
            </a:r>
            <a:r>
              <a:rPr lang="en-US" sz="3200" dirty="0"/>
              <a:t> online – </a:t>
            </a:r>
            <a:r>
              <a:rPr lang="en-US" sz="3200" dirty="0" err="1"/>
              <a:t>kahoot</a:t>
            </a:r>
            <a:r>
              <a:rPr lang="en-US" sz="3200" dirty="0"/>
              <a:t>, google forms etc. </a:t>
            </a:r>
            <a:endParaRPr lang="ro-RO" sz="3200" dirty="0"/>
          </a:p>
          <a:p>
            <a:endParaRPr lang="ro-RO" sz="1100" dirty="0"/>
          </a:p>
          <a:p>
            <a:r>
              <a:rPr lang="ro-RO" sz="3200" dirty="0"/>
              <a:t>2. Realizați o grilă de evaluare a competenței de comunicare orală. 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934996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63BA4622-2974-4D1E-BFB5-2844AEB13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87129"/>
            <a:ext cx="10515600" cy="278448"/>
          </a:xfrm>
        </p:spPr>
        <p:txBody>
          <a:bodyPr/>
          <a:lstStyle/>
          <a:p>
            <a:pPr algn="ctr"/>
            <a:r>
              <a:rPr lang="ro-RO" sz="3600" dirty="0"/>
              <a:t>2.5.1 </a:t>
            </a:r>
            <a:r>
              <a:rPr lang="ro-RO" sz="3600" i="1" dirty="0"/>
              <a:t>Finalitățile evaluării. Forme de evaluare – între evaluarea tradițională și evaluarea modernă</a:t>
            </a:r>
            <a:br>
              <a:rPr lang="ro-RO" sz="4000" dirty="0"/>
            </a:br>
            <a:br>
              <a:rPr lang="ro-RO" sz="4000" dirty="0"/>
            </a:br>
            <a:br>
              <a:rPr lang="ro-RO" sz="4000" dirty="0"/>
            </a:br>
            <a:endParaRPr lang="ro-RO" sz="4000" dirty="0"/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7D4D84DD-4C87-4ACD-A09B-DD04EC1788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626353"/>
            <a:ext cx="10515600" cy="3550610"/>
          </a:xfrm>
        </p:spPr>
        <p:txBody>
          <a:bodyPr/>
          <a:lstStyle/>
          <a:p>
            <a:r>
              <a:rPr lang="ro-RO" sz="3200" dirty="0"/>
              <a:t>Orice demers</a:t>
            </a:r>
            <a:r>
              <a:rPr lang="en-US" sz="3200" dirty="0"/>
              <a:t> </a:t>
            </a:r>
            <a:r>
              <a:rPr lang="ro-RO" sz="3200" dirty="0"/>
              <a:t>presupune o structură </a:t>
            </a:r>
            <a:r>
              <a:rPr lang="en-US" sz="3200" dirty="0"/>
              <a:t>(cf. </a:t>
            </a:r>
            <a:r>
              <a:rPr lang="ro-RO" sz="3200" dirty="0"/>
              <a:t>Ralph W. </a:t>
            </a:r>
            <a:r>
              <a:rPr lang="ro-RO" sz="3200" dirty="0" err="1"/>
              <a:t>Tyler</a:t>
            </a:r>
            <a:r>
              <a:rPr lang="en-US" sz="3200" dirty="0"/>
              <a:t>)</a:t>
            </a:r>
            <a:r>
              <a:rPr lang="ro-RO" sz="3200" dirty="0"/>
              <a:t>: </a:t>
            </a:r>
          </a:p>
          <a:p>
            <a:pPr lvl="1"/>
            <a:r>
              <a:rPr lang="ro-RO" sz="2800" dirty="0"/>
              <a:t>stabilirea obiectivelor de atins;</a:t>
            </a:r>
          </a:p>
          <a:p>
            <a:pPr lvl="1"/>
            <a:r>
              <a:rPr lang="ro-RO" sz="2800" dirty="0"/>
              <a:t>identificarea experiențelor necesare pentru atingerea obiectivelor propuse;</a:t>
            </a:r>
          </a:p>
          <a:p>
            <a:pPr lvl="1"/>
            <a:r>
              <a:rPr lang="ro-RO" sz="2800" dirty="0"/>
              <a:t>organizarea experiențelor;</a:t>
            </a:r>
          </a:p>
          <a:p>
            <a:pPr lvl="1"/>
            <a:r>
              <a:rPr lang="ro-RO" sz="2800" dirty="0"/>
              <a:t>determinarea modului în care obiectivele au fost atinse. </a:t>
            </a:r>
          </a:p>
        </p:txBody>
      </p:sp>
    </p:spTree>
    <p:extLst>
      <p:ext uri="{BB962C8B-B14F-4D97-AF65-F5344CB8AC3E}">
        <p14:creationId xmlns:p14="http://schemas.microsoft.com/office/powerpoint/2010/main" val="843157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67D4867-5BA7-4462-B2F6-A23F4A622A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27FBE10D-51B4-4852-8852-01A9BDE8B2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6764" y="536528"/>
            <a:ext cx="2518309" cy="5517138"/>
          </a:xfrm>
        </p:spPr>
        <p:txBody>
          <a:bodyPr>
            <a:normAutofit/>
          </a:bodyPr>
          <a:lstStyle/>
          <a:p>
            <a:r>
              <a:rPr lang="ro-RO" dirty="0"/>
              <a:t>Evaluarea trebuie privită, așadar, ca parte intrinsecă a demersului didactic, și nu independent de procesul de predare-învățare. </a:t>
            </a:r>
          </a:p>
          <a:p>
            <a:endParaRPr lang="ro-RO" sz="2000" dirty="0"/>
          </a:p>
        </p:txBody>
      </p:sp>
      <p:pic>
        <p:nvPicPr>
          <p:cNvPr id="4" name="Imagine 3">
            <a:extLst>
              <a:ext uri="{FF2B5EF4-FFF2-40B4-BE49-F238E27FC236}">
                <a16:creationId xmlns:a16="http://schemas.microsoft.com/office/drawing/2014/main" id="{E41E8D84-8D5C-454A-A27B-78ED47B526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0177" y="1016445"/>
            <a:ext cx="8955058" cy="5037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9807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A5450B15-854D-4158-B69A-616463810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0ABB986C-F1BA-49EF-9229-5E997DAF65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509283"/>
            <a:ext cx="10515600" cy="3667679"/>
          </a:xfrm>
        </p:spPr>
        <p:txBody>
          <a:bodyPr/>
          <a:lstStyle/>
          <a:p>
            <a:pPr fontAlgn="base"/>
            <a:r>
              <a:rPr lang="it-IT" b="1" i="1" dirty="0"/>
              <a:t>Temă de reflecție:</a:t>
            </a:r>
            <a:endParaRPr lang="ro-RO" dirty="0"/>
          </a:p>
          <a:p>
            <a:pPr fontAlgn="base"/>
            <a:r>
              <a:rPr lang="it-IT" i="1" dirty="0"/>
              <a:t>Care este raportul ideal între metodele tradiționale și metodele inovative pentru </a:t>
            </a:r>
            <a:r>
              <a:rPr lang="ro-RO" i="1" dirty="0"/>
              <a:t>evaluarea</a:t>
            </a:r>
            <a:r>
              <a:rPr lang="it-IT" i="1" dirty="0"/>
              <a:t> competențelor?</a:t>
            </a:r>
            <a:endParaRPr lang="ro-RO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348124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502ACD3D-EE4D-401B-A410-C92847ECAD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05786"/>
            <a:ext cx="10515600" cy="584902"/>
          </a:xfrm>
        </p:spPr>
        <p:txBody>
          <a:bodyPr/>
          <a:lstStyle/>
          <a:p>
            <a:r>
              <a:rPr lang="ro-RO" dirty="0"/>
              <a:t>E</a:t>
            </a:r>
            <a:r>
              <a:rPr lang="it-IT" dirty="0"/>
              <a:t>valuarea formativă</a:t>
            </a:r>
            <a:endParaRPr lang="ro-RO" dirty="0"/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5AD9E6DF-C631-46AE-AF9B-37324A85A8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C. Bryan și K. Clegg (2007) </a:t>
            </a:r>
            <a:r>
              <a:rPr lang="ro-RO" dirty="0"/>
              <a:t>- </a:t>
            </a:r>
            <a:r>
              <a:rPr lang="it-IT" b="1" dirty="0"/>
              <a:t>evaluarea și învățarea trebuie să fie percepute în tandem</a:t>
            </a:r>
            <a:r>
              <a:rPr lang="it-IT" dirty="0"/>
              <a:t>, fiecare contribuind la dezvoltarea celeilalte. </a:t>
            </a:r>
            <a:endParaRPr lang="ro-RO" dirty="0"/>
          </a:p>
          <a:p>
            <a:r>
              <a:rPr lang="it-IT" dirty="0"/>
              <a:t>McInnis și Devlin (2002) </a:t>
            </a:r>
            <a:r>
              <a:rPr lang="ro-RO" dirty="0"/>
              <a:t>- </a:t>
            </a:r>
            <a:r>
              <a:rPr lang="it-IT" dirty="0"/>
              <a:t>„o evaluare bine construită are stabilite foarte clar așteptările, are conținuturi rezonabile (astfel încât elevul să nu fie nevoit să se bazeze pe reproducerea informațiilor) și oferă posibilitatea elevului </a:t>
            </a:r>
            <a:r>
              <a:rPr lang="it-IT" b="1" dirty="0"/>
              <a:t>de a se autoevalua, de a repeta, exersa, aplica și de a primi feedback</a:t>
            </a:r>
            <a:r>
              <a:rPr lang="it-IT" dirty="0"/>
              <a:t> </a:t>
            </a:r>
            <a:endParaRPr lang="ro-RO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0747360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010E608-9860-46FC-97E0-F625AD2A30C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53" r="2202"/>
          <a:stretch/>
        </p:blipFill>
        <p:spPr>
          <a:xfrm>
            <a:off x="321733" y="321733"/>
            <a:ext cx="11548534" cy="6214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8982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C65AB9ED-4FF9-4F56-A388-3FB1495FE3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endParaRPr lang="ro-RO"/>
          </a:p>
        </p:txBody>
      </p:sp>
      <p:graphicFrame>
        <p:nvGraphicFramePr>
          <p:cNvPr id="5" name="Substituent text 2">
            <a:extLst>
              <a:ext uri="{FF2B5EF4-FFF2-40B4-BE49-F238E27FC236}">
                <a16:creationId xmlns:a16="http://schemas.microsoft.com/office/drawing/2014/main" id="{796F14AB-A133-41CB-8F4F-F1022D2EBC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7559974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908867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1468</Words>
  <Application>Microsoft Office PowerPoint</Application>
  <PresentationFormat>Ecran lat</PresentationFormat>
  <Paragraphs>181</Paragraphs>
  <Slides>31</Slides>
  <Notes>9</Notes>
  <HiddenSlides>0</HiddenSlides>
  <MMClips>0</MMClips>
  <ScaleCrop>false</ScaleCrop>
  <HeadingPairs>
    <vt:vector size="6" baseType="variant">
      <vt:variant>
        <vt:lpstr>Fonturi utilizate</vt:lpstr>
      </vt:variant>
      <vt:variant>
        <vt:i4>2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31</vt:i4>
      </vt:variant>
    </vt:vector>
  </HeadingPairs>
  <TitlesOfParts>
    <vt:vector size="34" baseType="lpstr">
      <vt:lpstr>Arial</vt:lpstr>
      <vt:lpstr>Calibri</vt:lpstr>
      <vt:lpstr>Office Theme</vt:lpstr>
      <vt:lpstr>  Programul de formare a formatorilor </vt:lpstr>
      <vt:lpstr> MODULUL II - Aplicarea noului Curriculum naţional pentru învăţământul primar/gimnazial. Disciplinele de studiu din perspectiva didacticii specialităţii  LIMBA ȘI LITERATURA ROMÂNĂ  (MATERNĂ ȘI DIN ȘCOLILE ȘI SECȚIILE CU PREDARE ÎN LIMBA MAGHIARĂ) </vt:lpstr>
      <vt:lpstr>Prezentare PowerPoint</vt:lpstr>
      <vt:lpstr>2.5.1 Finalitățile evaluării. Forme de evaluare – între evaluarea tradițională și evaluarea modernă   </vt:lpstr>
      <vt:lpstr>Prezentare PowerPoint</vt:lpstr>
      <vt:lpstr>Prezentare PowerPoint</vt:lpstr>
      <vt:lpstr>Evaluarea formativă</vt:lpstr>
      <vt:lpstr>Prezentare PowerPoint</vt:lpstr>
      <vt:lpstr>Prezentare PowerPoint</vt:lpstr>
      <vt:lpstr>Evaluarea sumativă</vt:lpstr>
      <vt:lpstr>Evaluarea sumativă </vt:lpstr>
      <vt:lpstr>Prezentare PowerPoint</vt:lpstr>
      <vt:lpstr>Etape ale evaluării </vt:lpstr>
      <vt:lpstr>Metode de evaluare </vt:lpstr>
      <vt:lpstr>Prezentare PowerPoint</vt:lpstr>
      <vt:lpstr>Proiectul</vt:lpstr>
      <vt:lpstr>Prezentare PowerPoint</vt:lpstr>
      <vt:lpstr>Prezentare PowerPoint</vt:lpstr>
      <vt:lpstr>Portofoliul </vt:lpstr>
      <vt:lpstr>Prezentare PowerPoint</vt:lpstr>
      <vt:lpstr>Autoevaluarea </vt:lpstr>
      <vt:lpstr>Prezentare PowerPoint</vt:lpstr>
      <vt:lpstr>2.5.3. Evaluarea formativă ca formă de învățare </vt:lpstr>
      <vt:lpstr>Prezentare PowerPoint</vt:lpstr>
      <vt:lpstr>Prezentare PowerPoint</vt:lpstr>
      <vt:lpstr>Activitate pe grupe</vt:lpstr>
      <vt:lpstr>Activitate pe grupe </vt:lpstr>
      <vt:lpstr>Exercițiu </vt:lpstr>
      <vt:lpstr>Prezentare PowerPoint</vt:lpstr>
      <vt:lpstr>Prezentare PowerPoint</vt:lpstr>
      <vt:lpstr>Activitate online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Programul de formare a formatorilor</dc:title>
  <dc:creator>Stefania</dc:creator>
  <cp:lastModifiedBy>ILRO</cp:lastModifiedBy>
  <cp:revision>9</cp:revision>
  <dcterms:created xsi:type="dcterms:W3CDTF">2019-10-22T06:52:35Z</dcterms:created>
  <dcterms:modified xsi:type="dcterms:W3CDTF">2019-10-31T14:24:56Z</dcterms:modified>
</cp:coreProperties>
</file>